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</p:sldIdLst>
  <p:sldSz cy="5143500" cx="9144000"/>
  <p:notesSz cx="5143500" cy="9144000"/>
  <p:embeddedFontLst>
    <p:embeddedFont>
      <p:font typeface="Noto Sans"/>
      <p:regular r:id="rId14"/>
      <p:bold r:id="rId15"/>
      <p:italic r:id="rId16"/>
      <p:boldItalic r:id="rId1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18" roundtripDataSignature="AMtx7miMxqCEj1bGGtOBGQFye6kBKdHmB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NotoSans-bold.fntdata"/><Relationship Id="rId14" Type="http://schemas.openxmlformats.org/officeDocument/2006/relationships/font" Target="fonts/NotoSans-regular.fntdata"/><Relationship Id="rId17" Type="http://schemas.openxmlformats.org/officeDocument/2006/relationships/font" Target="fonts/NotoSans-boldItalic.fntdata"/><Relationship Id="rId16" Type="http://schemas.openxmlformats.org/officeDocument/2006/relationships/font" Target="fonts/NotoSans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18" Type="http://customschemas.google.com/relationships/presentationmetadata" Target="meta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" name="Google Shape;13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" name="Google Shape;14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" name="Google Shape;26;p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" name="Google Shape;27;p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" name="Google Shape;52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3" name="Google Shape;53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3" name="Google Shape;113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4" name="Google Shape;114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2" name="Google Shape;172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3" name="Google Shape;173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7" name="Google Shape;207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8" name="Google Shape;208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39f91925561_1_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6" name="Google Shape;246;g39f91925561_1_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7" name="Google Shape;247;g39f91925561_1_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9" name="Google Shape;259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0" name="Google Shape;260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9" name="Google Shape;309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0" name="Google Shape;310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6.png"/><Relationship Id="rId4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Relationship Id="rId4" Type="http://schemas.openxmlformats.org/officeDocument/2006/relationships/image" Target="../media/image30.png"/><Relationship Id="rId5" Type="http://schemas.openxmlformats.org/officeDocument/2006/relationships/image" Target="../media/image13.png"/><Relationship Id="rId6" Type="http://schemas.openxmlformats.org/officeDocument/2006/relationships/image" Target="../media/image11.png"/><Relationship Id="rId7" Type="http://schemas.openxmlformats.org/officeDocument/2006/relationships/image" Target="../media/image22.png"/></Relationships>
</file>

<file path=ppt/slides/_rels/slide3.xml.rels><?xml version="1.0" encoding="UTF-8" standalone="yes"?><Relationships xmlns="http://schemas.openxmlformats.org/package/2006/relationships"><Relationship Id="rId11" Type="http://schemas.openxmlformats.org/officeDocument/2006/relationships/image" Target="../media/image2.png"/><Relationship Id="rId10" Type="http://schemas.openxmlformats.org/officeDocument/2006/relationships/image" Target="../media/image7.png"/><Relationship Id="rId13" Type="http://schemas.openxmlformats.org/officeDocument/2006/relationships/image" Target="../media/image6.png"/><Relationship Id="rId1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Relationship Id="rId4" Type="http://schemas.openxmlformats.org/officeDocument/2006/relationships/image" Target="../media/image1.png"/><Relationship Id="rId9" Type="http://schemas.openxmlformats.org/officeDocument/2006/relationships/image" Target="../media/image5.png"/><Relationship Id="rId15" Type="http://schemas.openxmlformats.org/officeDocument/2006/relationships/image" Target="../media/image18.png"/><Relationship Id="rId14" Type="http://schemas.openxmlformats.org/officeDocument/2006/relationships/image" Target="../media/image20.png"/><Relationship Id="rId17" Type="http://schemas.openxmlformats.org/officeDocument/2006/relationships/image" Target="../media/image23.png"/><Relationship Id="rId16" Type="http://schemas.openxmlformats.org/officeDocument/2006/relationships/image" Target="../media/image33.png"/><Relationship Id="rId5" Type="http://schemas.openxmlformats.org/officeDocument/2006/relationships/image" Target="../media/image9.png"/><Relationship Id="rId6" Type="http://schemas.openxmlformats.org/officeDocument/2006/relationships/image" Target="../media/image17.png"/><Relationship Id="rId7" Type="http://schemas.openxmlformats.org/officeDocument/2006/relationships/image" Target="../media/image12.png"/><Relationship Id="rId8" Type="http://schemas.openxmlformats.org/officeDocument/2006/relationships/image" Target="../media/image2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png"/><Relationship Id="rId4" Type="http://schemas.openxmlformats.org/officeDocument/2006/relationships/image" Target="../media/image26.png"/><Relationship Id="rId5" Type="http://schemas.openxmlformats.org/officeDocument/2006/relationships/image" Target="../media/image19.png"/><Relationship Id="rId6" Type="http://schemas.openxmlformats.org/officeDocument/2006/relationships/image" Target="../media/image1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1.png"/><Relationship Id="rId4" Type="http://schemas.openxmlformats.org/officeDocument/2006/relationships/image" Target="../media/image15.png"/><Relationship Id="rId5" Type="http://schemas.openxmlformats.org/officeDocument/2006/relationships/image" Target="../media/image3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9.png"/><Relationship Id="rId4" Type="http://schemas.openxmlformats.org/officeDocument/2006/relationships/image" Target="../media/image29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/Relationships>
</file>

<file path=ppt/slides/_rels/slide7.xml.rels><?xml version="1.0" encoding="UTF-8" standalone="yes"?><Relationships xmlns="http://schemas.openxmlformats.org/package/2006/relationships"><Relationship Id="rId10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1.png"/><Relationship Id="rId4" Type="http://schemas.openxmlformats.org/officeDocument/2006/relationships/hyperlink" Target="https://i2a2-aiops-agentes-de-ti-webserver-frontend.bysger.easypanel.host/" TargetMode="External"/><Relationship Id="rId9" Type="http://schemas.openxmlformats.org/officeDocument/2006/relationships/image" Target="../media/image34.png"/><Relationship Id="rId5" Type="http://schemas.openxmlformats.org/officeDocument/2006/relationships/image" Target="../media/image27.png"/><Relationship Id="rId6" Type="http://schemas.openxmlformats.org/officeDocument/2006/relationships/image" Target="../media/image28.png"/><Relationship Id="rId7" Type="http://schemas.openxmlformats.org/officeDocument/2006/relationships/image" Target="../media/image49.png"/><Relationship Id="rId8" Type="http://schemas.openxmlformats.org/officeDocument/2006/relationships/image" Target="../media/image3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2.png"/><Relationship Id="rId4" Type="http://schemas.openxmlformats.org/officeDocument/2006/relationships/image" Target="../media/image36.png"/><Relationship Id="rId5" Type="http://schemas.openxmlformats.org/officeDocument/2006/relationships/image" Target="../media/image40.png"/><Relationship Id="rId6" Type="http://schemas.openxmlformats.org/officeDocument/2006/relationships/image" Target="../media/image43.png"/><Relationship Id="rId7" Type="http://schemas.openxmlformats.org/officeDocument/2006/relationships/image" Target="../media/image45.png"/><Relationship Id="rId8" Type="http://schemas.openxmlformats.org/officeDocument/2006/relationships/image" Target="../media/image41.png"/></Relationships>
</file>

<file path=ppt/slides/_rels/slide9.xml.rels><?xml version="1.0" encoding="UTF-8" standalone="yes"?><Relationships xmlns="http://schemas.openxmlformats.org/package/2006/relationships"><Relationship Id="rId11" Type="http://schemas.openxmlformats.org/officeDocument/2006/relationships/image" Target="../media/image48.png"/><Relationship Id="rId10" Type="http://schemas.openxmlformats.org/officeDocument/2006/relationships/image" Target="../media/image50.png"/><Relationship Id="rId1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1.png"/><Relationship Id="rId4" Type="http://schemas.openxmlformats.org/officeDocument/2006/relationships/hyperlink" Target="https://i2a2-aiops-agentes-de-ti-webserver-frontend.bysger.easypanel.host/" TargetMode="External"/><Relationship Id="rId9" Type="http://schemas.openxmlformats.org/officeDocument/2006/relationships/image" Target="../media/image47.png"/><Relationship Id="rId5" Type="http://schemas.openxmlformats.org/officeDocument/2006/relationships/hyperlink" Target="https://i2a2-aiops-agentes-de-ti-webserver-frontend.bysger.easypanel.host/" TargetMode="External"/><Relationship Id="rId6" Type="http://schemas.openxmlformats.org/officeDocument/2006/relationships/image" Target="../media/image44.png"/><Relationship Id="rId7" Type="http://schemas.openxmlformats.org/officeDocument/2006/relationships/hyperlink" Target="https://ycloexix.manus.space/" TargetMode="External"/><Relationship Id="rId8" Type="http://schemas.openxmlformats.org/officeDocument/2006/relationships/hyperlink" Target="https://i2a2-aiops-agentes-de-ti-webserver-frontend.bysger.easypanel.host/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6" name="Google Shape;16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7" name="Google Shape;17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7188" y="357188"/>
            <a:ext cx="1428900" cy="1428900"/>
          </a:xfrm>
          <a:prstGeom prst="roundRect">
            <a:avLst>
              <a:gd fmla="val 16667" name="adj"/>
            </a:avLst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sp>
        <p:nvSpPr>
          <p:cNvPr id="18" name="Google Shape;18;p1"/>
          <p:cNvSpPr/>
          <p:nvPr/>
        </p:nvSpPr>
        <p:spPr>
          <a:xfrm>
            <a:off x="3022420" y="1451967"/>
            <a:ext cx="3170700" cy="80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Noto Sans"/>
              <a:buNone/>
            </a:pPr>
            <a:r>
              <a:rPr b="1" i="0" lang="en-US" sz="2700" u="none" cap="none" strike="noStrik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Agente de IA para Automatização de</a:t>
            </a:r>
            <a:endParaRPr b="0" i="0" sz="27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9;p1"/>
          <p:cNvSpPr/>
          <p:nvPr/>
        </p:nvSpPr>
        <p:spPr>
          <a:xfrm>
            <a:off x="3003054" y="2137767"/>
            <a:ext cx="3209330" cy="80903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Noto Sans"/>
              <a:buNone/>
            </a:pPr>
            <a:r>
              <a:rPr b="1" i="0" lang="en-US" sz="2700" u="none" cap="none" strike="noStrik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Processamento de Documentos</a:t>
            </a:r>
            <a:endParaRPr b="0" i="0" sz="27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20;p1"/>
          <p:cNvSpPr/>
          <p:nvPr/>
        </p:nvSpPr>
        <p:spPr>
          <a:xfrm>
            <a:off x="3064250" y="2823567"/>
            <a:ext cx="3086909" cy="46613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Noto Sans"/>
              <a:buNone/>
            </a:pPr>
            <a:r>
              <a:rPr b="1" i="0" lang="en-US" sz="2700" u="none" cap="none" strike="noStrik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Fiscais Brasileiros</a:t>
            </a:r>
            <a:endParaRPr b="0" i="0" sz="27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21;p1"/>
          <p:cNvSpPr/>
          <p:nvPr/>
        </p:nvSpPr>
        <p:spPr>
          <a:xfrm>
            <a:off x="2286000" y="3371850"/>
            <a:ext cx="4643438" cy="25717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50"/>
              <a:buFont typeface="Noto Sans"/>
              <a:buNone/>
            </a:pPr>
            <a:r>
              <a:rPr b="0" i="0" lang="en-US" sz="1350" u="none" cap="none" strike="noStrik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Solução integrada para processamento de NF-e em XML</a:t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22;p1"/>
          <p:cNvSpPr/>
          <p:nvPr/>
        </p:nvSpPr>
        <p:spPr>
          <a:xfrm>
            <a:off x="6090975" y="4414850"/>
            <a:ext cx="27672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13"/>
              <a:buFont typeface="Noto Sans"/>
              <a:buNone/>
            </a:pPr>
            <a:r>
              <a:rPr b="1" i="0" lang="en-US" sz="1013" u="none" cap="none" strike="noStrik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Desafio Final do Curso de Agentes de IA</a:t>
            </a:r>
            <a:endParaRPr b="0" i="0" sz="1013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23;p1"/>
          <p:cNvSpPr/>
          <p:nvPr/>
        </p:nvSpPr>
        <p:spPr>
          <a:xfrm>
            <a:off x="6634367" y="4614863"/>
            <a:ext cx="2223883" cy="171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Noto Sans"/>
              <a:buNone/>
            </a:pPr>
            <a:r>
              <a:rPr b="0" i="0" lang="en-US" sz="900" u="none" cap="none" strike="noStrik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Inovação em Automação Fiscal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2"/>
          <p:cNvSpPr/>
          <p:nvPr/>
        </p:nvSpPr>
        <p:spPr>
          <a:xfrm>
            <a:off x="428625" y="100239"/>
            <a:ext cx="40719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Noto Sans"/>
              <a:buNone/>
            </a:pPr>
            <a:r>
              <a:rPr b="1" i="0" lang="en-US" sz="2700" u="none" cap="none" strike="noStrik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Problema</a:t>
            </a:r>
            <a:endParaRPr b="0" i="0" sz="27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Google Shape;30;p2"/>
          <p:cNvSpPr/>
          <p:nvPr/>
        </p:nvSpPr>
        <p:spPr>
          <a:xfrm>
            <a:off x="428625" y="1000125"/>
            <a:ext cx="4000500" cy="965400"/>
          </a:xfrm>
          <a:prstGeom prst="rect">
            <a:avLst/>
          </a:prstGeom>
          <a:solidFill>
            <a:srgbClr val="FFFFFF">
              <a:alpha val="94120"/>
            </a:srgbClr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31;p2"/>
          <p:cNvSpPr/>
          <p:nvPr/>
        </p:nvSpPr>
        <p:spPr>
          <a:xfrm>
            <a:off x="428625" y="1000125"/>
            <a:ext cx="35700" cy="965400"/>
          </a:xfrm>
          <a:prstGeom prst="rect">
            <a:avLst/>
          </a:prstGeom>
          <a:solidFill>
            <a:srgbClr val="DC143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32" name="Google Shape;32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2938" y="1214438"/>
            <a:ext cx="228600" cy="2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2"/>
          <p:cNvSpPr/>
          <p:nvPr/>
        </p:nvSpPr>
        <p:spPr>
          <a:xfrm>
            <a:off x="897438" y="1207257"/>
            <a:ext cx="36432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125"/>
              <a:buFont typeface="Noto Sans"/>
              <a:buNone/>
            </a:pPr>
            <a:r>
              <a:rPr b="1" i="0" lang="en-US" sz="1125" u="none" cap="none" strike="noStrike">
                <a:solidFill>
                  <a:srgbClr val="1F2937"/>
                </a:solidFill>
                <a:latin typeface="Noto Sans"/>
                <a:ea typeface="Noto Sans"/>
                <a:cs typeface="Noto Sans"/>
                <a:sym typeface="Noto Sans"/>
              </a:rPr>
              <a:t>Processamento Manual Demorado</a:t>
            </a:r>
            <a:endParaRPr b="0" i="0" sz="112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34;p2"/>
          <p:cNvSpPr/>
          <p:nvPr/>
        </p:nvSpPr>
        <p:spPr>
          <a:xfrm>
            <a:off x="642938" y="1584336"/>
            <a:ext cx="23643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900"/>
              <a:buFont typeface="Noto Sans"/>
              <a:buNone/>
            </a:pPr>
            <a:r>
              <a:rPr b="0" i="0" lang="en-US" sz="900" u="none" cap="none" strike="noStrike">
                <a:solidFill>
                  <a:srgbClr val="374151"/>
                </a:solidFill>
                <a:latin typeface="Noto Sans"/>
                <a:ea typeface="Noto Sans"/>
                <a:cs typeface="Noto Sans"/>
                <a:sym typeface="Noto Sans"/>
              </a:rPr>
              <a:t>Processamento manual de XMLs consome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Google Shape;35;p2"/>
          <p:cNvSpPr/>
          <p:nvPr/>
        </p:nvSpPr>
        <p:spPr>
          <a:xfrm>
            <a:off x="2935914" y="1584336"/>
            <a:ext cx="10248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900"/>
              <a:buFont typeface="Noto Sans"/>
              <a:buNone/>
            </a:pPr>
            <a:r>
              <a:rPr b="1" i="0" lang="en-US" sz="900" u="none" cap="none" strike="noStrike">
                <a:solidFill>
                  <a:srgbClr val="374151"/>
                </a:solidFill>
                <a:latin typeface="Noto Sans"/>
                <a:ea typeface="Noto Sans"/>
                <a:cs typeface="Noto Sans"/>
                <a:sym typeface="Noto Sans"/>
              </a:rPr>
              <a:t>10–15 horas/mês</a:t>
            </a:r>
            <a:r>
              <a:rPr i="0" lang="en-US" sz="900" u="none" cap="none" strike="noStrike">
                <a:solidFill>
                  <a:srgbClr val="374151"/>
                </a:solidFill>
                <a:latin typeface="Noto Sans"/>
                <a:ea typeface="Noto Sans"/>
                <a:cs typeface="Noto Sans"/>
                <a:sym typeface="Noto Sans"/>
              </a:rPr>
              <a:t>,</a:t>
            </a:r>
            <a:endParaRPr i="0" sz="900" u="none" cap="none" strike="noStrike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36" name="Google Shape;36;p2"/>
          <p:cNvSpPr/>
          <p:nvPr/>
        </p:nvSpPr>
        <p:spPr>
          <a:xfrm>
            <a:off x="642938" y="1649444"/>
            <a:ext cx="3348600" cy="22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900"/>
              <a:buFont typeface="Noto Sans"/>
              <a:buNone/>
            </a:pPr>
            <a:r>
              <a:rPr b="0" i="0" lang="en-US" sz="900" u="none" cap="none" strike="noStrike">
                <a:solidFill>
                  <a:srgbClr val="374151"/>
                </a:solidFill>
                <a:latin typeface="Noto Sans"/>
                <a:ea typeface="Noto Sans"/>
                <a:cs typeface="Noto Sans"/>
                <a:sym typeface="Noto Sans"/>
              </a:rPr>
              <a:t>tempo que poderia ser dedicado a atividades estratégicas.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" name="Google Shape;37;p2"/>
          <p:cNvSpPr/>
          <p:nvPr/>
        </p:nvSpPr>
        <p:spPr>
          <a:xfrm>
            <a:off x="428625" y="2253802"/>
            <a:ext cx="4000500" cy="1007400"/>
          </a:xfrm>
          <a:prstGeom prst="rect">
            <a:avLst/>
          </a:prstGeom>
          <a:solidFill>
            <a:srgbClr val="FFFFFF">
              <a:alpha val="94120"/>
            </a:srgbClr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38;p2"/>
          <p:cNvSpPr/>
          <p:nvPr/>
        </p:nvSpPr>
        <p:spPr>
          <a:xfrm>
            <a:off x="428625" y="2253802"/>
            <a:ext cx="35700" cy="1007400"/>
          </a:xfrm>
          <a:prstGeom prst="rect">
            <a:avLst/>
          </a:prstGeom>
          <a:solidFill>
            <a:srgbClr val="DC143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39" name="Google Shape;39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42938" y="2468119"/>
            <a:ext cx="228600" cy="2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2"/>
          <p:cNvSpPr/>
          <p:nvPr/>
        </p:nvSpPr>
        <p:spPr>
          <a:xfrm>
            <a:off x="897438" y="2460938"/>
            <a:ext cx="36432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125"/>
              <a:buFont typeface="Noto Sans"/>
              <a:buNone/>
            </a:pPr>
            <a:r>
              <a:rPr b="1" i="0" lang="en-US" sz="1125" u="none" cap="none" strike="noStrike">
                <a:solidFill>
                  <a:srgbClr val="1F2937"/>
                </a:solidFill>
                <a:latin typeface="Noto Sans"/>
                <a:ea typeface="Noto Sans"/>
                <a:cs typeface="Noto Sans"/>
                <a:sym typeface="Noto Sans"/>
              </a:rPr>
              <a:t>Riscos de Erros Humanos</a:t>
            </a:r>
            <a:endParaRPr b="0" i="0" sz="112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" name="Google Shape;41;p2"/>
          <p:cNvSpPr/>
          <p:nvPr/>
        </p:nvSpPr>
        <p:spPr>
          <a:xfrm>
            <a:off x="642938" y="2863397"/>
            <a:ext cx="1717800" cy="1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900"/>
              <a:buFont typeface="Noto Sans"/>
              <a:buNone/>
            </a:pPr>
            <a:r>
              <a:rPr b="0" i="0" lang="en-US" sz="900" u="none" cap="none" strike="noStrike">
                <a:solidFill>
                  <a:srgbClr val="374151"/>
                </a:solidFill>
                <a:latin typeface="Noto Sans"/>
                <a:ea typeface="Noto Sans"/>
                <a:cs typeface="Noto Sans"/>
                <a:sym typeface="Noto Sans"/>
              </a:rPr>
              <a:t>Erros em campos fiscais como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" name="Google Shape;42;p2"/>
          <p:cNvSpPr/>
          <p:nvPr/>
        </p:nvSpPr>
        <p:spPr>
          <a:xfrm>
            <a:off x="2289321" y="2863397"/>
            <a:ext cx="1201500" cy="1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900"/>
              <a:buFont typeface="Noto Sans"/>
              <a:buNone/>
            </a:pPr>
            <a:r>
              <a:rPr b="1" i="0" lang="en-US" sz="900" u="none" cap="none" strike="noStrike">
                <a:solidFill>
                  <a:srgbClr val="374151"/>
                </a:solidFill>
                <a:latin typeface="Noto Sans"/>
                <a:ea typeface="Noto Sans"/>
                <a:cs typeface="Noto Sans"/>
                <a:sym typeface="Noto Sans"/>
              </a:rPr>
              <a:t>CPF/CNPJ, NCM, CST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Google Shape;43;p2"/>
          <p:cNvSpPr/>
          <p:nvPr/>
        </p:nvSpPr>
        <p:spPr>
          <a:xfrm>
            <a:off x="642938" y="2916667"/>
            <a:ext cx="3579300" cy="23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900"/>
              <a:buFont typeface="Noto Sans"/>
              <a:buNone/>
            </a:pPr>
            <a:r>
              <a:rPr b="0" i="0" lang="en-US" sz="900" u="none" cap="none" strike="noStrike">
                <a:solidFill>
                  <a:srgbClr val="374151"/>
                </a:solidFill>
                <a:latin typeface="Noto Sans"/>
                <a:ea typeface="Noto Sans"/>
                <a:cs typeface="Noto Sans"/>
                <a:sym typeface="Noto Sans"/>
              </a:rPr>
              <a:t>podem gerar multas e retrabalho custoso.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" name="Google Shape;44;p2"/>
          <p:cNvSpPr/>
          <p:nvPr/>
        </p:nvSpPr>
        <p:spPr>
          <a:xfrm>
            <a:off x="428625" y="3549472"/>
            <a:ext cx="4000500" cy="1007400"/>
          </a:xfrm>
          <a:prstGeom prst="rect">
            <a:avLst/>
          </a:prstGeom>
          <a:solidFill>
            <a:srgbClr val="FFFFFF">
              <a:alpha val="94120"/>
            </a:srgbClr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45;p2"/>
          <p:cNvSpPr/>
          <p:nvPr/>
        </p:nvSpPr>
        <p:spPr>
          <a:xfrm>
            <a:off x="428625" y="3549472"/>
            <a:ext cx="35700" cy="1007400"/>
          </a:xfrm>
          <a:prstGeom prst="rect">
            <a:avLst/>
          </a:prstGeom>
          <a:solidFill>
            <a:srgbClr val="DC143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46" name="Google Shape;46;p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42938" y="3763775"/>
            <a:ext cx="228600" cy="2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2"/>
          <p:cNvSpPr/>
          <p:nvPr/>
        </p:nvSpPr>
        <p:spPr>
          <a:xfrm>
            <a:off x="927063" y="3778031"/>
            <a:ext cx="36432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125"/>
              <a:buFont typeface="Noto Sans"/>
              <a:buNone/>
            </a:pPr>
            <a:r>
              <a:rPr b="1" i="0" lang="en-US" sz="1125" u="none" cap="none" strike="noStrike">
                <a:solidFill>
                  <a:srgbClr val="1F2937"/>
                </a:solidFill>
                <a:latin typeface="Noto Sans"/>
                <a:ea typeface="Noto Sans"/>
                <a:cs typeface="Noto Sans"/>
                <a:sym typeface="Noto Sans"/>
              </a:rPr>
              <a:t>Dificuldade de Análise</a:t>
            </a:r>
            <a:endParaRPr b="0" i="0" sz="112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" name="Google Shape;48;p2"/>
          <p:cNvSpPr/>
          <p:nvPr/>
        </p:nvSpPr>
        <p:spPr>
          <a:xfrm>
            <a:off x="642950" y="4178676"/>
            <a:ext cx="2684400" cy="44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900"/>
              <a:buFont typeface="Noto Sans"/>
              <a:buNone/>
            </a:pPr>
            <a:r>
              <a:rPr b="0" i="0" lang="en-US" sz="900" u="none" cap="none" strike="noStrike">
                <a:solidFill>
                  <a:srgbClr val="374151"/>
                </a:solidFill>
                <a:latin typeface="Noto Sans"/>
                <a:ea typeface="Noto Sans"/>
                <a:cs typeface="Noto Sans"/>
                <a:sym typeface="Noto Sans"/>
              </a:rPr>
              <a:t>Falta de ferramentas para transformar XMLs em </a:t>
            </a:r>
            <a:r>
              <a:rPr b="1" lang="en-US" sz="900">
                <a:solidFill>
                  <a:srgbClr val="374151"/>
                </a:solidFill>
                <a:latin typeface="Noto Sans"/>
                <a:ea typeface="Noto Sans"/>
                <a:cs typeface="Noto Sans"/>
                <a:sym typeface="Noto Sans"/>
              </a:rPr>
              <a:t>insights acionáveis </a:t>
            </a:r>
            <a:r>
              <a:rPr lang="en-US" sz="900">
                <a:solidFill>
                  <a:srgbClr val="374151"/>
                </a:solidFill>
                <a:latin typeface="Noto Sans"/>
                <a:ea typeface="Noto Sans"/>
                <a:cs typeface="Noto Sans"/>
                <a:sym typeface="Noto Sans"/>
              </a:rPr>
              <a:t>para tomada de decisão.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900"/>
              <a:buFont typeface="Noto Sans"/>
              <a:buNone/>
            </a:pPr>
            <a:r>
              <a:t/>
            </a:r>
            <a:endParaRPr b="1" sz="900">
              <a:solidFill>
                <a:srgbClr val="37415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900"/>
              <a:buFont typeface="Noto Sans"/>
              <a:buNone/>
            </a:pPr>
            <a:r>
              <a:t/>
            </a:r>
            <a:endParaRPr sz="900">
              <a:solidFill>
                <a:srgbClr val="37415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descr="preencoded.png" id="49" name="Google Shape;49;p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066029" y="971550"/>
            <a:ext cx="3579300" cy="3579298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"/>
          <p:cNvSpPr/>
          <p:nvPr/>
        </p:nvSpPr>
        <p:spPr>
          <a:xfrm>
            <a:off x="428625" y="106068"/>
            <a:ext cx="40719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Noto Sans"/>
              <a:buNone/>
            </a:pPr>
            <a:r>
              <a:rPr b="1" i="0" lang="en-US" sz="2700" u="none" cap="none" strike="noStrik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Solução</a:t>
            </a:r>
            <a:endParaRPr b="0" i="0" sz="27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" name="Google Shape;56;p3"/>
          <p:cNvSpPr/>
          <p:nvPr/>
        </p:nvSpPr>
        <p:spPr>
          <a:xfrm>
            <a:off x="428625" y="646892"/>
            <a:ext cx="4000500" cy="729900"/>
          </a:xfrm>
          <a:prstGeom prst="rect">
            <a:avLst/>
          </a:prstGeom>
          <a:solidFill>
            <a:srgbClr val="FFFFFF">
              <a:alpha val="94117"/>
            </a:srgbClr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p3"/>
          <p:cNvSpPr/>
          <p:nvPr/>
        </p:nvSpPr>
        <p:spPr>
          <a:xfrm>
            <a:off x="428625" y="646892"/>
            <a:ext cx="35700" cy="729900"/>
          </a:xfrm>
          <a:prstGeom prst="rect">
            <a:avLst/>
          </a:prstGeom>
          <a:solidFill>
            <a:srgbClr val="2E8B5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58" name="Google Shape;58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7219" y="825486"/>
            <a:ext cx="257175" cy="205746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3"/>
          <p:cNvSpPr/>
          <p:nvPr/>
        </p:nvSpPr>
        <p:spPr>
          <a:xfrm>
            <a:off x="928694" y="828319"/>
            <a:ext cx="37149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013"/>
              <a:buFont typeface="Noto Sans"/>
              <a:buNone/>
            </a:pPr>
            <a:r>
              <a:rPr b="1" i="0" lang="en-US" sz="1013" u="none" cap="none" strike="noStrike">
                <a:solidFill>
                  <a:srgbClr val="1F2937"/>
                </a:solidFill>
                <a:latin typeface="Noto Sans"/>
                <a:ea typeface="Noto Sans"/>
                <a:cs typeface="Noto Sans"/>
                <a:sym typeface="Noto Sans"/>
              </a:rPr>
              <a:t>Extração Automática</a:t>
            </a:r>
            <a:endParaRPr b="0" i="0" sz="1013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" name="Google Shape;60;p3"/>
          <p:cNvSpPr/>
          <p:nvPr/>
        </p:nvSpPr>
        <p:spPr>
          <a:xfrm>
            <a:off x="607219" y="1089916"/>
            <a:ext cx="2501400" cy="1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788"/>
              <a:buFont typeface="Noto Sans"/>
              <a:buNone/>
            </a:pPr>
            <a:r>
              <a:rPr b="0" i="0" lang="en-US" sz="788" u="none" cap="none" strike="noStrike">
                <a:solidFill>
                  <a:srgbClr val="374151"/>
                </a:solidFill>
                <a:latin typeface="Noto Sans"/>
                <a:ea typeface="Noto Sans"/>
                <a:cs typeface="Noto Sans"/>
                <a:sym typeface="Noto Sans"/>
              </a:rPr>
              <a:t>Identifica emitente, produtos, impostos e totais em</a:t>
            </a:r>
            <a:endParaRPr b="0" i="0" sz="78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" name="Google Shape;61;p3"/>
          <p:cNvSpPr/>
          <p:nvPr/>
        </p:nvSpPr>
        <p:spPr>
          <a:xfrm>
            <a:off x="3037043" y="1089916"/>
            <a:ext cx="549900" cy="1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788"/>
              <a:buFont typeface="Noto Sans"/>
              <a:buNone/>
            </a:pPr>
            <a:r>
              <a:rPr b="1" i="0" lang="en-US" sz="788" u="none" cap="none" strike="noStrike">
                <a:solidFill>
                  <a:srgbClr val="374151"/>
                </a:solidFill>
                <a:latin typeface="Noto Sans"/>
                <a:ea typeface="Noto Sans"/>
                <a:cs typeface="Noto Sans"/>
                <a:sym typeface="Noto Sans"/>
              </a:rPr>
              <a:t>segundos</a:t>
            </a:r>
            <a:endParaRPr b="0" i="0" sz="78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" name="Google Shape;62;p3"/>
          <p:cNvSpPr/>
          <p:nvPr/>
        </p:nvSpPr>
        <p:spPr>
          <a:xfrm>
            <a:off x="3515506" y="1089916"/>
            <a:ext cx="98400" cy="1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788"/>
              <a:buFont typeface="Noto Sans"/>
              <a:buNone/>
            </a:pPr>
            <a:r>
              <a:rPr b="0" i="0" lang="en-US" sz="788" u="none" cap="none" strike="noStrike">
                <a:solidFill>
                  <a:srgbClr val="374151"/>
                </a:solidFill>
                <a:latin typeface="Noto Sans"/>
                <a:ea typeface="Noto Sans"/>
                <a:cs typeface="Noto Sans"/>
                <a:sym typeface="Noto Sans"/>
              </a:rPr>
              <a:t>.</a:t>
            </a:r>
            <a:endParaRPr b="0" i="0" sz="78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" name="Google Shape;63;p3"/>
          <p:cNvSpPr/>
          <p:nvPr/>
        </p:nvSpPr>
        <p:spPr>
          <a:xfrm>
            <a:off x="428625" y="1463443"/>
            <a:ext cx="4000500" cy="729900"/>
          </a:xfrm>
          <a:prstGeom prst="rect">
            <a:avLst/>
          </a:prstGeom>
          <a:solidFill>
            <a:srgbClr val="FFFFFF">
              <a:alpha val="94117"/>
            </a:srgbClr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3"/>
          <p:cNvSpPr/>
          <p:nvPr/>
        </p:nvSpPr>
        <p:spPr>
          <a:xfrm>
            <a:off x="428625" y="1463443"/>
            <a:ext cx="35700" cy="729900"/>
          </a:xfrm>
          <a:prstGeom prst="rect">
            <a:avLst/>
          </a:prstGeom>
          <a:solidFill>
            <a:srgbClr val="2E8B5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65" name="Google Shape;65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07219" y="1642038"/>
            <a:ext cx="205383" cy="205746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3"/>
          <p:cNvSpPr/>
          <p:nvPr/>
        </p:nvSpPr>
        <p:spPr>
          <a:xfrm>
            <a:off x="864394" y="1644871"/>
            <a:ext cx="37149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013"/>
              <a:buFont typeface="Noto Sans"/>
              <a:buNone/>
            </a:pPr>
            <a:r>
              <a:rPr b="1" i="0" lang="en-US" sz="1013" u="none" cap="none" strike="noStrike">
                <a:solidFill>
                  <a:srgbClr val="1F2937"/>
                </a:solidFill>
                <a:latin typeface="Noto Sans"/>
                <a:ea typeface="Noto Sans"/>
                <a:cs typeface="Noto Sans"/>
                <a:sym typeface="Noto Sans"/>
              </a:rPr>
              <a:t>Validação Inteligente</a:t>
            </a:r>
            <a:endParaRPr b="0" i="0" sz="1013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Google Shape;67;p3"/>
          <p:cNvSpPr/>
          <p:nvPr/>
        </p:nvSpPr>
        <p:spPr>
          <a:xfrm>
            <a:off x="607219" y="1909246"/>
            <a:ext cx="3714900" cy="14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788"/>
              <a:buFont typeface="Noto Sans"/>
              <a:buNone/>
            </a:pPr>
            <a:r>
              <a:rPr b="0" i="0" lang="en-US" sz="788" u="none" cap="none" strike="noStrike">
                <a:solidFill>
                  <a:srgbClr val="374151"/>
                </a:solidFill>
                <a:latin typeface="Noto Sans"/>
                <a:ea typeface="Noto Sans"/>
                <a:cs typeface="Noto Sans"/>
                <a:sym typeface="Noto Sans"/>
              </a:rPr>
              <a:t>Checa inconsistências via OpenAI (ex: NCM vs. descrição do produto).</a:t>
            </a:r>
            <a:endParaRPr b="0" i="0" sz="78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" name="Google Shape;68;p3"/>
          <p:cNvSpPr/>
          <p:nvPr/>
        </p:nvSpPr>
        <p:spPr>
          <a:xfrm>
            <a:off x="428625" y="2278968"/>
            <a:ext cx="4000500" cy="729900"/>
          </a:xfrm>
          <a:prstGeom prst="rect">
            <a:avLst/>
          </a:prstGeom>
          <a:solidFill>
            <a:srgbClr val="FFFFFF">
              <a:alpha val="94117"/>
            </a:srgbClr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3"/>
          <p:cNvSpPr/>
          <p:nvPr/>
        </p:nvSpPr>
        <p:spPr>
          <a:xfrm>
            <a:off x="428625" y="2278968"/>
            <a:ext cx="35700" cy="729900"/>
          </a:xfrm>
          <a:prstGeom prst="rect">
            <a:avLst/>
          </a:prstGeom>
          <a:solidFill>
            <a:srgbClr val="2E8B5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70" name="Google Shape;70;p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07219" y="2457564"/>
            <a:ext cx="205383" cy="205746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3"/>
          <p:cNvSpPr/>
          <p:nvPr/>
        </p:nvSpPr>
        <p:spPr>
          <a:xfrm>
            <a:off x="891319" y="2450379"/>
            <a:ext cx="37149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013"/>
              <a:buFont typeface="Noto Sans"/>
              <a:buNone/>
            </a:pPr>
            <a:r>
              <a:rPr b="1" i="0" lang="en-US" sz="1013" u="none" cap="none" strike="noStrike">
                <a:solidFill>
                  <a:srgbClr val="1F2937"/>
                </a:solidFill>
                <a:latin typeface="Noto Sans"/>
                <a:ea typeface="Noto Sans"/>
                <a:cs typeface="Noto Sans"/>
                <a:sym typeface="Noto Sans"/>
              </a:rPr>
              <a:t>Relatórios Simplificados</a:t>
            </a:r>
            <a:endParaRPr b="0" i="0" sz="1013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" name="Google Shape;72;p3"/>
          <p:cNvSpPr/>
          <p:nvPr/>
        </p:nvSpPr>
        <p:spPr>
          <a:xfrm>
            <a:off x="607219" y="2707747"/>
            <a:ext cx="3714900" cy="14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788"/>
              <a:buFont typeface="Noto Sans"/>
              <a:buNone/>
            </a:pPr>
            <a:r>
              <a:rPr b="0" i="0" lang="en-US" sz="788" u="none" cap="none" strike="noStrike">
                <a:solidFill>
                  <a:srgbClr val="374151"/>
                </a:solidFill>
                <a:latin typeface="Noto Sans"/>
                <a:ea typeface="Noto Sans"/>
                <a:cs typeface="Noto Sans"/>
                <a:sym typeface="Noto Sans"/>
              </a:rPr>
              <a:t>Gera dashboards de compras, fornecedores e tendências.</a:t>
            </a:r>
            <a:endParaRPr b="0" i="0" sz="78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3"/>
          <p:cNvSpPr/>
          <p:nvPr/>
        </p:nvSpPr>
        <p:spPr>
          <a:xfrm>
            <a:off x="428039" y="3094492"/>
            <a:ext cx="4000500" cy="14136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74" name="Google Shape;74;p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813511" y="669053"/>
            <a:ext cx="4000501" cy="266697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75" name="Google Shape;75;p3"/>
          <p:cNvSpPr/>
          <p:nvPr/>
        </p:nvSpPr>
        <p:spPr>
          <a:xfrm>
            <a:off x="4821675" y="3133051"/>
            <a:ext cx="4000500" cy="1371600"/>
          </a:xfrm>
          <a:prstGeom prst="rect">
            <a:avLst/>
          </a:prstGeom>
          <a:solidFill>
            <a:srgbClr val="FFFFFF">
              <a:alpha val="94117"/>
            </a:srgbClr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3"/>
          <p:cNvSpPr/>
          <p:nvPr/>
        </p:nvSpPr>
        <p:spPr>
          <a:xfrm>
            <a:off x="4964550" y="3275926"/>
            <a:ext cx="37863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013"/>
              <a:buFont typeface="Noto Sans"/>
              <a:buNone/>
            </a:pPr>
            <a:r>
              <a:rPr b="1" i="0" lang="en-US" sz="1013" u="none" cap="none" strike="noStrike">
                <a:solidFill>
                  <a:srgbClr val="1F2937"/>
                </a:solidFill>
                <a:latin typeface="Noto Sans"/>
                <a:ea typeface="Noto Sans"/>
                <a:cs typeface="Noto Sans"/>
                <a:sym typeface="Noto Sans"/>
              </a:rPr>
              <a:t>Fluxo de Processamento</a:t>
            </a:r>
            <a:endParaRPr b="0" i="0" sz="1013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" name="Google Shape;77;p3"/>
          <p:cNvSpPr/>
          <p:nvPr/>
        </p:nvSpPr>
        <p:spPr>
          <a:xfrm>
            <a:off x="5222506" y="3625969"/>
            <a:ext cx="824100" cy="314400"/>
          </a:xfrm>
          <a:prstGeom prst="roundRect">
            <a:avLst>
              <a:gd fmla="val 16667" name="adj"/>
            </a:avLst>
          </a:prstGeom>
          <a:solidFill>
            <a:srgbClr val="2E8B5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3"/>
          <p:cNvSpPr/>
          <p:nvPr/>
        </p:nvSpPr>
        <p:spPr>
          <a:xfrm>
            <a:off x="5191427" y="3625969"/>
            <a:ext cx="8955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5075" lIns="170050" spcFirstLastPara="1" rIns="170050" wrap="square" tIns="850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Noto Sans"/>
              <a:buNone/>
            </a:pPr>
            <a:r>
              <a:rPr b="1" i="0" lang="en-US" sz="900" u="none" cap="none" strike="noStrik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XML NF-e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79" name="Google Shape;79;p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153789" y="3697407"/>
            <a:ext cx="150019" cy="17145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3"/>
          <p:cNvSpPr/>
          <p:nvPr/>
        </p:nvSpPr>
        <p:spPr>
          <a:xfrm>
            <a:off x="6410964" y="3625969"/>
            <a:ext cx="782700" cy="314400"/>
          </a:xfrm>
          <a:prstGeom prst="roundRect">
            <a:avLst>
              <a:gd fmla="val 16667" name="adj"/>
            </a:avLst>
          </a:prstGeom>
          <a:solidFill>
            <a:srgbClr val="2E8B5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3"/>
          <p:cNvSpPr/>
          <p:nvPr/>
        </p:nvSpPr>
        <p:spPr>
          <a:xfrm>
            <a:off x="6372116" y="3625969"/>
            <a:ext cx="8541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5075" lIns="170050" spcFirstLastPara="1" rIns="170050" wrap="square" tIns="850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Noto Sans"/>
              <a:buNone/>
            </a:pPr>
            <a:r>
              <a:rPr b="1" i="0" lang="en-US" sz="900" u="none" cap="none" strike="noStrik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Extração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82" name="Google Shape;82;p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300752" y="3697407"/>
            <a:ext cx="150019" cy="17145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3"/>
          <p:cNvSpPr/>
          <p:nvPr/>
        </p:nvSpPr>
        <p:spPr>
          <a:xfrm>
            <a:off x="7557927" y="3625969"/>
            <a:ext cx="570600" cy="314400"/>
          </a:xfrm>
          <a:prstGeom prst="roundRect">
            <a:avLst>
              <a:gd fmla="val 16667" name="adj"/>
            </a:avLst>
          </a:prstGeom>
          <a:solidFill>
            <a:srgbClr val="2E8B5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3"/>
          <p:cNvSpPr/>
          <p:nvPr/>
        </p:nvSpPr>
        <p:spPr>
          <a:xfrm>
            <a:off x="7528345" y="3625969"/>
            <a:ext cx="6420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5075" lIns="170050" spcFirstLastPara="1" rIns="170050" wrap="square" tIns="850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Noto Sans"/>
              <a:buNone/>
            </a:pPr>
            <a:r>
              <a:rPr b="1" i="0" lang="en-US" sz="900" u="none" cap="none" strike="noStrik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JSON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85" name="Google Shape;85;p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8235578" y="3697407"/>
            <a:ext cx="150019" cy="17145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3"/>
          <p:cNvSpPr/>
          <p:nvPr/>
        </p:nvSpPr>
        <p:spPr>
          <a:xfrm>
            <a:off x="5787867" y="4011732"/>
            <a:ext cx="836400" cy="314400"/>
          </a:xfrm>
          <a:prstGeom prst="roundRect">
            <a:avLst>
              <a:gd fmla="val 16667" name="adj"/>
            </a:avLst>
          </a:prstGeom>
          <a:solidFill>
            <a:srgbClr val="2E8B5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3"/>
          <p:cNvSpPr/>
          <p:nvPr/>
        </p:nvSpPr>
        <p:spPr>
          <a:xfrm>
            <a:off x="5756788" y="4011732"/>
            <a:ext cx="9078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5075" lIns="170050" spcFirstLastPara="1" rIns="170050" wrap="square" tIns="850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Noto Sans"/>
              <a:buNone/>
            </a:pPr>
            <a:r>
              <a:rPr b="1" i="0" lang="en-US" sz="900" u="none" cap="none" strike="noStrik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Validação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88" name="Google Shape;88;p3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6731484" y="4083169"/>
            <a:ext cx="150019" cy="17145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3"/>
          <p:cNvSpPr/>
          <p:nvPr/>
        </p:nvSpPr>
        <p:spPr>
          <a:xfrm>
            <a:off x="6988659" y="4011732"/>
            <a:ext cx="867300" cy="314400"/>
          </a:xfrm>
          <a:prstGeom prst="roundRect">
            <a:avLst>
              <a:gd fmla="val 16667" name="adj"/>
            </a:avLst>
          </a:prstGeom>
          <a:solidFill>
            <a:srgbClr val="2E8B5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3"/>
          <p:cNvSpPr/>
          <p:nvPr/>
        </p:nvSpPr>
        <p:spPr>
          <a:xfrm>
            <a:off x="6949811" y="4011732"/>
            <a:ext cx="9387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5075" lIns="170050" spcFirstLastPara="1" rIns="170050" wrap="square" tIns="850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Noto Sans"/>
              <a:buNone/>
            </a:pPr>
            <a:r>
              <a:rPr b="1" i="0" lang="en-US" sz="900" u="none" cap="none" strike="noStrik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Relatórios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3"/>
          <p:cNvSpPr/>
          <p:nvPr/>
        </p:nvSpPr>
        <p:spPr>
          <a:xfrm>
            <a:off x="571419" y="3235787"/>
            <a:ext cx="37149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013"/>
              <a:buFont typeface="Noto Sans"/>
              <a:buNone/>
            </a:pPr>
            <a:r>
              <a:rPr b="1" i="0" lang="en-US" sz="1013" u="none" cap="none" strike="noStrike">
                <a:solidFill>
                  <a:srgbClr val="1F2937"/>
                </a:solidFill>
                <a:latin typeface="Noto Sans"/>
                <a:ea typeface="Noto Sans"/>
                <a:cs typeface="Noto Sans"/>
                <a:sym typeface="Noto Sans"/>
              </a:rPr>
              <a:t>Tecnologias:</a:t>
            </a:r>
            <a:endParaRPr b="0" i="0" sz="1013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92" name="Google Shape;92;p3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571426" y="3598017"/>
            <a:ext cx="235902" cy="171741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3"/>
          <p:cNvSpPr/>
          <p:nvPr/>
        </p:nvSpPr>
        <p:spPr>
          <a:xfrm>
            <a:off x="894540" y="3615907"/>
            <a:ext cx="502200" cy="1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867"/>
              <a:buFont typeface="Noto Sans"/>
              <a:buNone/>
            </a:pPr>
            <a:r>
              <a:rPr b="1" i="0" lang="en-US" sz="867" u="none" cap="none" strike="noStrike">
                <a:solidFill>
                  <a:srgbClr val="374151"/>
                </a:solidFill>
                <a:latin typeface="Noto Sans"/>
                <a:ea typeface="Noto Sans"/>
                <a:cs typeface="Noto Sans"/>
                <a:sym typeface="Noto Sans"/>
              </a:rPr>
              <a:t>Python:</a:t>
            </a:r>
            <a:endParaRPr b="0" i="0" sz="86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3"/>
          <p:cNvSpPr/>
          <p:nvPr/>
        </p:nvSpPr>
        <p:spPr>
          <a:xfrm>
            <a:off x="1318271" y="3615907"/>
            <a:ext cx="936900" cy="1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867"/>
              <a:buFont typeface="Noto Sans"/>
              <a:buNone/>
            </a:pPr>
            <a:r>
              <a:rPr b="0" i="0" lang="en-US" sz="867" u="none" cap="none" strike="noStrike">
                <a:solidFill>
                  <a:srgbClr val="374151"/>
                </a:solidFill>
                <a:latin typeface="Noto Sans"/>
                <a:ea typeface="Noto Sans"/>
                <a:cs typeface="Noto Sans"/>
                <a:sym typeface="Noto Sans"/>
              </a:rPr>
              <a:t> Cor agente de IA</a:t>
            </a:r>
            <a:endParaRPr b="0" i="0" sz="86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95" name="Google Shape;95;p3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571426" y="3877096"/>
            <a:ext cx="235902" cy="171741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3"/>
          <p:cNvSpPr/>
          <p:nvPr/>
        </p:nvSpPr>
        <p:spPr>
          <a:xfrm>
            <a:off x="894540" y="3894986"/>
            <a:ext cx="317700" cy="1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867"/>
              <a:buFont typeface="Noto Sans"/>
              <a:buNone/>
            </a:pPr>
            <a:r>
              <a:rPr b="1" i="0" lang="en-US" sz="867" u="none" cap="none" strike="noStrike">
                <a:solidFill>
                  <a:srgbClr val="374151"/>
                </a:solidFill>
                <a:latin typeface="Noto Sans"/>
                <a:ea typeface="Noto Sans"/>
                <a:cs typeface="Noto Sans"/>
                <a:sym typeface="Noto Sans"/>
              </a:rPr>
              <a:t>n8n:</a:t>
            </a:r>
            <a:endParaRPr b="0" i="0" sz="86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3"/>
          <p:cNvSpPr/>
          <p:nvPr/>
        </p:nvSpPr>
        <p:spPr>
          <a:xfrm>
            <a:off x="1133542" y="3894986"/>
            <a:ext cx="1141800" cy="1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867"/>
              <a:buFont typeface="Noto Sans"/>
              <a:buNone/>
            </a:pPr>
            <a:r>
              <a:rPr b="0" i="0" lang="en-US" sz="867" u="none" cap="none" strike="noStrike">
                <a:solidFill>
                  <a:srgbClr val="374151"/>
                </a:solidFill>
                <a:latin typeface="Noto Sans"/>
                <a:ea typeface="Noto Sans"/>
                <a:cs typeface="Noto Sans"/>
                <a:sym typeface="Noto Sans"/>
              </a:rPr>
              <a:t> Automação de fluxo</a:t>
            </a:r>
            <a:endParaRPr b="0" i="0" sz="86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98" name="Google Shape;98;p3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571426" y="4156176"/>
            <a:ext cx="235902" cy="171741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3"/>
          <p:cNvSpPr/>
          <p:nvPr/>
        </p:nvSpPr>
        <p:spPr>
          <a:xfrm>
            <a:off x="863904" y="4174065"/>
            <a:ext cx="953100" cy="1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867"/>
              <a:buFont typeface="Noto Sans"/>
              <a:buNone/>
            </a:pPr>
            <a:r>
              <a:rPr b="1" i="0" lang="en-US" sz="867" u="none" cap="none" strike="noStrike">
                <a:solidFill>
                  <a:srgbClr val="374151"/>
                </a:solidFill>
                <a:latin typeface="Noto Sans"/>
                <a:ea typeface="Noto Sans"/>
                <a:cs typeface="Noto Sans"/>
                <a:sym typeface="Noto Sans"/>
              </a:rPr>
              <a:t>OpenAI GPT-5:</a:t>
            </a:r>
            <a:endParaRPr b="0" i="0" sz="86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3"/>
          <p:cNvSpPr/>
          <p:nvPr/>
        </p:nvSpPr>
        <p:spPr>
          <a:xfrm>
            <a:off x="1694570" y="4174065"/>
            <a:ext cx="1183800" cy="1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867"/>
              <a:buFont typeface="Noto Sans"/>
              <a:buNone/>
            </a:pPr>
            <a:r>
              <a:rPr b="0" i="0" lang="en-US" sz="867" u="none" cap="none" strike="noStrike">
                <a:solidFill>
                  <a:srgbClr val="374151"/>
                </a:solidFill>
                <a:latin typeface="Noto Sans"/>
                <a:ea typeface="Noto Sans"/>
                <a:cs typeface="Noto Sans"/>
                <a:sym typeface="Noto Sans"/>
              </a:rPr>
              <a:t>Validação</a:t>
            </a:r>
            <a:endParaRPr b="0" i="0" sz="86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3"/>
          <p:cNvSpPr/>
          <p:nvPr/>
        </p:nvSpPr>
        <p:spPr>
          <a:xfrm>
            <a:off x="2637533" y="3628225"/>
            <a:ext cx="502200" cy="1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867"/>
              <a:buFont typeface="Noto Sans"/>
              <a:buNone/>
            </a:pPr>
            <a:r>
              <a:rPr b="1" i="0" lang="en-US" sz="867" u="none" cap="none" strike="noStrike">
                <a:solidFill>
                  <a:srgbClr val="374151"/>
                </a:solidFill>
                <a:latin typeface="Noto Sans"/>
                <a:ea typeface="Noto Sans"/>
                <a:cs typeface="Noto Sans"/>
                <a:sym typeface="Noto Sans"/>
              </a:rPr>
              <a:t>API’s:</a:t>
            </a:r>
            <a:endParaRPr b="0" i="0" sz="86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3"/>
          <p:cNvSpPr/>
          <p:nvPr/>
        </p:nvSpPr>
        <p:spPr>
          <a:xfrm>
            <a:off x="2978278" y="3629409"/>
            <a:ext cx="1141800" cy="1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867"/>
              <a:buFont typeface="Noto Sans"/>
              <a:buNone/>
            </a:pPr>
            <a:r>
              <a:rPr b="0" i="0" lang="en-US" sz="867" u="none" cap="none" strike="noStrike">
                <a:solidFill>
                  <a:srgbClr val="374151"/>
                </a:solidFill>
                <a:latin typeface="Noto Sans"/>
                <a:ea typeface="Noto Sans"/>
                <a:cs typeface="Noto Sans"/>
                <a:sym typeface="Noto Sans"/>
              </a:rPr>
              <a:t> Integrações</a:t>
            </a:r>
            <a:endParaRPr b="0" i="0" sz="86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3"/>
          <p:cNvSpPr/>
          <p:nvPr/>
        </p:nvSpPr>
        <p:spPr>
          <a:xfrm>
            <a:off x="2644524" y="3901427"/>
            <a:ext cx="689100" cy="14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867"/>
              <a:buFont typeface="Noto Sans"/>
              <a:buNone/>
            </a:pPr>
            <a:r>
              <a:rPr b="1" i="0" lang="en-US" sz="867" u="none" cap="none" strike="noStrike">
                <a:solidFill>
                  <a:srgbClr val="374151"/>
                </a:solidFill>
                <a:latin typeface="Noto Sans"/>
                <a:ea typeface="Noto Sans"/>
                <a:cs typeface="Noto Sans"/>
                <a:sym typeface="Noto Sans"/>
              </a:rPr>
              <a:t>PostgreSQL:</a:t>
            </a:r>
            <a:endParaRPr b="0" i="0" sz="86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3"/>
          <p:cNvSpPr/>
          <p:nvPr/>
        </p:nvSpPr>
        <p:spPr>
          <a:xfrm>
            <a:off x="3303695" y="3918426"/>
            <a:ext cx="806400" cy="13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867"/>
              <a:buFont typeface="Noto Sans"/>
              <a:buNone/>
            </a:pPr>
            <a:r>
              <a:rPr b="0" i="0" lang="en-US" sz="867" u="none" cap="none" strike="noStrike">
                <a:solidFill>
                  <a:srgbClr val="374151"/>
                </a:solidFill>
                <a:latin typeface="Noto Sans"/>
                <a:ea typeface="Noto Sans"/>
                <a:cs typeface="Noto Sans"/>
                <a:sym typeface="Noto Sans"/>
              </a:rPr>
              <a:t> Transacional</a:t>
            </a:r>
            <a:endParaRPr b="0" i="0" sz="86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3"/>
          <p:cNvSpPr/>
          <p:nvPr/>
        </p:nvSpPr>
        <p:spPr>
          <a:xfrm>
            <a:off x="2654863" y="4171276"/>
            <a:ext cx="689100" cy="13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867"/>
              <a:buFont typeface="Noto Sans"/>
              <a:buNone/>
            </a:pPr>
            <a:r>
              <a:rPr b="1" i="0" lang="en-US" sz="867" u="none" cap="none" strike="noStrike">
                <a:solidFill>
                  <a:srgbClr val="374151"/>
                </a:solidFill>
                <a:latin typeface="Noto Sans"/>
                <a:ea typeface="Noto Sans"/>
                <a:cs typeface="Noto Sans"/>
                <a:sym typeface="Noto Sans"/>
              </a:rPr>
              <a:t>Frontend:</a:t>
            </a:r>
            <a:endParaRPr b="0" i="0" sz="86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3"/>
          <p:cNvSpPr/>
          <p:nvPr/>
        </p:nvSpPr>
        <p:spPr>
          <a:xfrm>
            <a:off x="3185235" y="4174447"/>
            <a:ext cx="806400" cy="13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867"/>
              <a:buFont typeface="Noto Sans"/>
              <a:buNone/>
            </a:pPr>
            <a:r>
              <a:rPr b="0" i="0" lang="en-US" sz="867" u="none" cap="none" strike="noStrike">
                <a:solidFill>
                  <a:srgbClr val="374151"/>
                </a:solidFill>
                <a:latin typeface="Noto Sans"/>
                <a:ea typeface="Noto Sans"/>
                <a:cs typeface="Noto Sans"/>
                <a:sym typeface="Noto Sans"/>
              </a:rPr>
              <a:t> React</a:t>
            </a:r>
            <a:endParaRPr b="0" i="0" sz="86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p3"/>
          <p:cNvSpPr/>
          <p:nvPr/>
        </p:nvSpPr>
        <p:spPr>
          <a:xfrm>
            <a:off x="428625" y="3094491"/>
            <a:ext cx="35700" cy="1413600"/>
          </a:xfrm>
          <a:prstGeom prst="rect">
            <a:avLst/>
          </a:prstGeom>
          <a:solidFill>
            <a:srgbClr val="2E8B5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8" name="Google Shape;108;p3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2360457" y="3609955"/>
            <a:ext cx="216000" cy="2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3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2358961" y="3906459"/>
            <a:ext cx="216000" cy="151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3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2358961" y="4155903"/>
            <a:ext cx="216000" cy="151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4"/>
          <p:cNvSpPr/>
          <p:nvPr/>
        </p:nvSpPr>
        <p:spPr>
          <a:xfrm>
            <a:off x="428625" y="85330"/>
            <a:ext cx="83583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Noto Sans"/>
              <a:buNone/>
            </a:pPr>
            <a:r>
              <a:rPr b="1" i="0" lang="en-US" sz="2700" u="none" cap="none" strike="noStrik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Diferenciais</a:t>
            </a:r>
            <a:endParaRPr b="0" i="0" sz="27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p4"/>
          <p:cNvSpPr/>
          <p:nvPr/>
        </p:nvSpPr>
        <p:spPr>
          <a:xfrm>
            <a:off x="428625" y="503875"/>
            <a:ext cx="2619300" cy="1317300"/>
          </a:xfrm>
          <a:prstGeom prst="rect">
            <a:avLst/>
          </a:prstGeom>
          <a:solidFill>
            <a:srgbClr val="FFFFFF">
              <a:alpha val="94117"/>
            </a:srgbClr>
          </a:solidFill>
          <a:ln cap="flat" cmpd="sng" w="9525">
            <a:solidFill>
              <a:srgbClr val="2E8B57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118" name="Google Shape;118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59709" y="677201"/>
            <a:ext cx="357188" cy="277321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4"/>
          <p:cNvSpPr/>
          <p:nvPr/>
        </p:nvSpPr>
        <p:spPr>
          <a:xfrm>
            <a:off x="607219" y="1058517"/>
            <a:ext cx="2333700" cy="19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013"/>
              <a:buFont typeface="Noto Sans"/>
              <a:buNone/>
            </a:pPr>
            <a:r>
              <a:rPr b="1" i="0" lang="en-US" sz="1013" u="none" cap="none" strike="noStrike">
                <a:solidFill>
                  <a:srgbClr val="1F2937"/>
                </a:solidFill>
                <a:latin typeface="Noto Sans"/>
                <a:ea typeface="Noto Sans"/>
                <a:cs typeface="Noto Sans"/>
                <a:sym typeface="Noto Sans"/>
              </a:rPr>
              <a:t>Para Não Especialistas</a:t>
            </a:r>
            <a:endParaRPr b="0" i="0" sz="1013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4"/>
          <p:cNvSpPr/>
          <p:nvPr/>
        </p:nvSpPr>
        <p:spPr>
          <a:xfrm>
            <a:off x="607219" y="1335837"/>
            <a:ext cx="2333700" cy="27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788"/>
              <a:buFont typeface="Noto Sans"/>
              <a:buNone/>
            </a:pPr>
            <a:r>
              <a:rPr b="0" i="0" lang="en-US" sz="788" u="none" cap="none" strike="noStrike">
                <a:solidFill>
                  <a:srgbClr val="374151"/>
                </a:solidFill>
                <a:latin typeface="Noto Sans"/>
                <a:ea typeface="Noto Sans"/>
                <a:cs typeface="Noto Sans"/>
                <a:sym typeface="Noto Sans"/>
              </a:rPr>
              <a:t>Interface intuitiva com explicações em linguagem natural</a:t>
            </a:r>
            <a:endParaRPr b="0" i="0" sz="78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4"/>
          <p:cNvSpPr/>
          <p:nvPr/>
        </p:nvSpPr>
        <p:spPr>
          <a:xfrm>
            <a:off x="3262294" y="503875"/>
            <a:ext cx="2619300" cy="1317300"/>
          </a:xfrm>
          <a:prstGeom prst="rect">
            <a:avLst/>
          </a:prstGeom>
          <a:solidFill>
            <a:srgbClr val="FFFFFF">
              <a:alpha val="94117"/>
            </a:srgbClr>
          </a:solidFill>
          <a:ln cap="flat" cmpd="sng" w="9525">
            <a:solidFill>
              <a:srgbClr val="2E8B57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122" name="Google Shape;122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482675" y="677201"/>
            <a:ext cx="178594" cy="277321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4"/>
          <p:cNvSpPr/>
          <p:nvPr/>
        </p:nvSpPr>
        <p:spPr>
          <a:xfrm>
            <a:off x="3440888" y="1058517"/>
            <a:ext cx="2333700" cy="19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013"/>
              <a:buFont typeface="Noto Sans"/>
              <a:buNone/>
            </a:pPr>
            <a:r>
              <a:rPr b="1" i="0" lang="en-US" sz="1013" u="none" cap="none" strike="noStrike">
                <a:solidFill>
                  <a:srgbClr val="1F2937"/>
                </a:solidFill>
                <a:latin typeface="Noto Sans"/>
                <a:ea typeface="Noto Sans"/>
                <a:cs typeface="Noto Sans"/>
                <a:sym typeface="Noto Sans"/>
              </a:rPr>
              <a:t>Custo Acessível</a:t>
            </a:r>
            <a:endParaRPr b="0" i="0" sz="1013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4"/>
          <p:cNvSpPr/>
          <p:nvPr/>
        </p:nvSpPr>
        <p:spPr>
          <a:xfrm>
            <a:off x="3440888" y="1335837"/>
            <a:ext cx="23337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788"/>
              <a:buFont typeface="Noto Sans"/>
              <a:buNone/>
            </a:pPr>
            <a:r>
              <a:rPr b="0" i="0" lang="en-US" sz="788" u="none" cap="none" strike="noStrike">
                <a:solidFill>
                  <a:srgbClr val="374151"/>
                </a:solidFill>
                <a:latin typeface="Noto Sans"/>
                <a:ea typeface="Noto Sans"/>
                <a:cs typeface="Noto Sans"/>
                <a:sym typeface="Noto Sans"/>
              </a:rPr>
              <a:t>~R$ 0,50 por documento vs. R$ 5-20 tradicionais</a:t>
            </a:r>
            <a:endParaRPr b="0" i="0" sz="78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p4"/>
          <p:cNvSpPr/>
          <p:nvPr/>
        </p:nvSpPr>
        <p:spPr>
          <a:xfrm>
            <a:off x="6095991" y="503875"/>
            <a:ext cx="2619300" cy="1317300"/>
          </a:xfrm>
          <a:prstGeom prst="rect">
            <a:avLst/>
          </a:prstGeom>
          <a:solidFill>
            <a:srgbClr val="FFFFFF">
              <a:alpha val="94117"/>
            </a:srgbClr>
          </a:solidFill>
          <a:ln cap="flat" cmpd="sng" w="9525">
            <a:solidFill>
              <a:srgbClr val="2E8B57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126" name="Google Shape;126;p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227075" y="677201"/>
            <a:ext cx="357188" cy="277321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4"/>
          <p:cNvSpPr/>
          <p:nvPr/>
        </p:nvSpPr>
        <p:spPr>
          <a:xfrm>
            <a:off x="6274584" y="1058517"/>
            <a:ext cx="2333700" cy="19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013"/>
              <a:buFont typeface="Noto Sans"/>
              <a:buNone/>
            </a:pPr>
            <a:r>
              <a:rPr b="1" i="0" lang="en-US" sz="1013" u="none" cap="none" strike="noStrike">
                <a:solidFill>
                  <a:srgbClr val="1F2937"/>
                </a:solidFill>
                <a:latin typeface="Noto Sans"/>
                <a:ea typeface="Noto Sans"/>
                <a:cs typeface="Noto Sans"/>
                <a:sym typeface="Noto Sans"/>
              </a:rPr>
              <a:t>Open Source</a:t>
            </a:r>
            <a:endParaRPr b="0" i="0" sz="1013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" name="Google Shape;128;p4"/>
          <p:cNvSpPr/>
          <p:nvPr/>
        </p:nvSpPr>
        <p:spPr>
          <a:xfrm>
            <a:off x="6274584" y="1335837"/>
            <a:ext cx="2333700" cy="27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788"/>
              <a:buFont typeface="Noto Sans"/>
              <a:buNone/>
            </a:pPr>
            <a:r>
              <a:rPr b="0" i="0" lang="en-US" sz="788" u="none" cap="none" strike="noStrike">
                <a:solidFill>
                  <a:srgbClr val="374151"/>
                </a:solidFill>
                <a:latin typeface="Noto Sans"/>
                <a:ea typeface="Noto Sans"/>
                <a:cs typeface="Noto Sans"/>
                <a:sym typeface="Noto Sans"/>
              </a:rPr>
              <a:t>Código modular para adaptação a novos formatos</a:t>
            </a:r>
            <a:endParaRPr b="0" i="0" sz="78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4"/>
          <p:cNvSpPr/>
          <p:nvPr/>
        </p:nvSpPr>
        <p:spPr>
          <a:xfrm>
            <a:off x="428625" y="1994474"/>
            <a:ext cx="8286900" cy="3022800"/>
          </a:xfrm>
          <a:prstGeom prst="rect">
            <a:avLst/>
          </a:prstGeom>
          <a:solidFill>
            <a:srgbClr val="FFFFFF">
              <a:alpha val="94117"/>
            </a:srgbClr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4"/>
          <p:cNvSpPr/>
          <p:nvPr/>
        </p:nvSpPr>
        <p:spPr>
          <a:xfrm>
            <a:off x="607219" y="2167800"/>
            <a:ext cx="8001000" cy="19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125"/>
              <a:buFont typeface="Noto Sans"/>
              <a:buNone/>
            </a:pPr>
            <a:r>
              <a:rPr b="1" i="0" lang="en-US" sz="1125" u="none" cap="none" strike="noStrike">
                <a:solidFill>
                  <a:srgbClr val="1F2937"/>
                </a:solidFill>
                <a:latin typeface="Noto Sans"/>
                <a:ea typeface="Noto Sans"/>
                <a:cs typeface="Noto Sans"/>
                <a:sym typeface="Noto Sans"/>
              </a:rPr>
              <a:t>Comparativo com Soluções Tradicionais</a:t>
            </a:r>
            <a:endParaRPr b="0" i="0" sz="112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4"/>
          <p:cNvSpPr/>
          <p:nvPr/>
        </p:nvSpPr>
        <p:spPr>
          <a:xfrm>
            <a:off x="607219" y="2472853"/>
            <a:ext cx="3468900" cy="332700"/>
          </a:xfrm>
          <a:prstGeom prst="rect">
            <a:avLst/>
          </a:prstGeom>
          <a:solidFill>
            <a:srgbClr val="2E8B5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4"/>
          <p:cNvSpPr/>
          <p:nvPr/>
        </p:nvSpPr>
        <p:spPr>
          <a:xfrm>
            <a:off x="607219" y="2472853"/>
            <a:ext cx="3540300" cy="33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02100" lIns="102100" spcFirstLastPara="1" rIns="102100" wrap="square" tIns="1021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Noto Sans"/>
              <a:buNone/>
            </a:pPr>
            <a:r>
              <a:rPr b="1" i="0" lang="en-US" sz="900" u="none" cap="none" strike="noStrik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Característica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4"/>
          <p:cNvSpPr/>
          <p:nvPr/>
        </p:nvSpPr>
        <p:spPr>
          <a:xfrm>
            <a:off x="4076067" y="2472853"/>
            <a:ext cx="2089200" cy="332700"/>
          </a:xfrm>
          <a:prstGeom prst="rect">
            <a:avLst/>
          </a:prstGeom>
          <a:solidFill>
            <a:srgbClr val="2E8B5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4"/>
          <p:cNvSpPr/>
          <p:nvPr/>
        </p:nvSpPr>
        <p:spPr>
          <a:xfrm>
            <a:off x="4076067" y="2472853"/>
            <a:ext cx="2160900" cy="33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02100" lIns="102100" spcFirstLastPara="1" rIns="102100" wrap="square" tIns="1021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Noto Sans"/>
              <a:buNone/>
            </a:pPr>
            <a:r>
              <a:rPr b="1" i="0" lang="en-US" sz="900" u="none" cap="none" strike="noStrik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Nosso Agente de IA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4"/>
          <p:cNvSpPr/>
          <p:nvPr/>
        </p:nvSpPr>
        <p:spPr>
          <a:xfrm>
            <a:off x="6165391" y="2472853"/>
            <a:ext cx="2371500" cy="332700"/>
          </a:xfrm>
          <a:prstGeom prst="rect">
            <a:avLst/>
          </a:prstGeom>
          <a:solidFill>
            <a:srgbClr val="2E8B5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4"/>
          <p:cNvSpPr/>
          <p:nvPr/>
        </p:nvSpPr>
        <p:spPr>
          <a:xfrm>
            <a:off x="6165391" y="2472853"/>
            <a:ext cx="2442900" cy="33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02100" lIns="102100" spcFirstLastPara="1" rIns="102100" wrap="square" tIns="1021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Noto Sans"/>
              <a:buNone/>
            </a:pPr>
            <a:r>
              <a:rPr b="1" i="0" lang="en-US" sz="900" u="none" cap="none" strike="noStrik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Softwares Tradicionais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4"/>
          <p:cNvSpPr/>
          <p:nvPr/>
        </p:nvSpPr>
        <p:spPr>
          <a:xfrm>
            <a:off x="692944" y="2895768"/>
            <a:ext cx="1303200" cy="15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Noto Sans"/>
              <a:buNone/>
            </a:pPr>
            <a:r>
              <a:rPr b="1" i="0" lang="en-US" sz="900" u="none" cap="none" strike="noStrike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Custo por documento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4"/>
          <p:cNvSpPr/>
          <p:nvPr/>
        </p:nvSpPr>
        <p:spPr>
          <a:xfrm>
            <a:off x="4076067" y="2805638"/>
            <a:ext cx="2089200" cy="336300"/>
          </a:xfrm>
          <a:prstGeom prst="rect">
            <a:avLst/>
          </a:prstGeom>
          <a:solidFill>
            <a:srgbClr val="E8F5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4"/>
          <p:cNvSpPr/>
          <p:nvPr/>
        </p:nvSpPr>
        <p:spPr>
          <a:xfrm>
            <a:off x="4076067" y="3134957"/>
            <a:ext cx="2089200" cy="6900"/>
          </a:xfrm>
          <a:prstGeom prst="rect">
            <a:avLst/>
          </a:prstGeom>
          <a:solidFill>
            <a:srgbClr val="E5E5E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4"/>
          <p:cNvSpPr/>
          <p:nvPr/>
        </p:nvSpPr>
        <p:spPr>
          <a:xfrm>
            <a:off x="4076067" y="2805638"/>
            <a:ext cx="21609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02100" lIns="102100" spcFirstLastPara="1" rIns="102100" wrap="square" tIns="1021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8B57"/>
              </a:buClr>
              <a:buSzPts val="900"/>
              <a:buFont typeface="Noto Sans"/>
              <a:buNone/>
            </a:pPr>
            <a:r>
              <a:rPr b="1" i="0" lang="en-US" sz="900" u="none" cap="none" strike="noStrike">
                <a:solidFill>
                  <a:srgbClr val="2E8B57"/>
                </a:solidFill>
                <a:latin typeface="Noto Sans"/>
                <a:ea typeface="Noto Sans"/>
                <a:cs typeface="Noto Sans"/>
                <a:sym typeface="Noto Sans"/>
              </a:rPr>
              <a:t>~R$ 0,50</a:t>
            </a:r>
            <a:endParaRPr b="1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4"/>
          <p:cNvSpPr/>
          <p:nvPr/>
        </p:nvSpPr>
        <p:spPr>
          <a:xfrm>
            <a:off x="6165391" y="2805638"/>
            <a:ext cx="24429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02100" lIns="102100" spcFirstLastPara="1" rIns="102100" wrap="square" tIns="1021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Noto Sans"/>
              <a:buNone/>
            </a:pPr>
            <a:r>
              <a:rPr b="0" i="0" lang="en-US" sz="900" u="none" cap="none" strike="noStrike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R$ 5,00 - R$ 20,00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p4"/>
          <p:cNvSpPr/>
          <p:nvPr/>
        </p:nvSpPr>
        <p:spPr>
          <a:xfrm>
            <a:off x="607219" y="3141890"/>
            <a:ext cx="7929600" cy="3399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4"/>
          <p:cNvSpPr/>
          <p:nvPr/>
        </p:nvSpPr>
        <p:spPr>
          <a:xfrm>
            <a:off x="692944" y="3235486"/>
            <a:ext cx="1528800" cy="15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Noto Sans"/>
              <a:buNone/>
            </a:pPr>
            <a:r>
              <a:rPr b="1" i="0" lang="en-US" sz="900" u="none" cap="none" strike="noStrike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Tempo de processamento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p4"/>
          <p:cNvSpPr/>
          <p:nvPr/>
        </p:nvSpPr>
        <p:spPr>
          <a:xfrm>
            <a:off x="4076067" y="3141890"/>
            <a:ext cx="2089200" cy="339900"/>
          </a:xfrm>
          <a:prstGeom prst="rect">
            <a:avLst/>
          </a:prstGeom>
          <a:solidFill>
            <a:srgbClr val="E8F5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4"/>
          <p:cNvSpPr/>
          <p:nvPr/>
        </p:nvSpPr>
        <p:spPr>
          <a:xfrm>
            <a:off x="4076067" y="3474675"/>
            <a:ext cx="2089200" cy="6900"/>
          </a:xfrm>
          <a:prstGeom prst="rect">
            <a:avLst/>
          </a:prstGeom>
          <a:solidFill>
            <a:srgbClr val="E5E5E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4"/>
          <p:cNvSpPr/>
          <p:nvPr/>
        </p:nvSpPr>
        <p:spPr>
          <a:xfrm>
            <a:off x="4076067" y="3141890"/>
            <a:ext cx="2160900" cy="33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02100" lIns="102100" spcFirstLastPara="1" rIns="102100" wrap="square" tIns="1021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8B57"/>
              </a:buClr>
              <a:buSzPts val="900"/>
              <a:buFont typeface="Noto Sans"/>
              <a:buNone/>
            </a:pPr>
            <a:r>
              <a:rPr b="1" i="0" lang="en-US" sz="900" u="none" cap="none" strike="noStrike">
                <a:solidFill>
                  <a:srgbClr val="2E8B57"/>
                </a:solidFill>
                <a:latin typeface="Noto Sans"/>
                <a:ea typeface="Noto Sans"/>
                <a:cs typeface="Noto Sans"/>
                <a:sym typeface="Noto Sans"/>
              </a:rPr>
              <a:t>Segundos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4"/>
          <p:cNvSpPr/>
          <p:nvPr/>
        </p:nvSpPr>
        <p:spPr>
          <a:xfrm>
            <a:off x="6165391" y="3141890"/>
            <a:ext cx="2442900" cy="33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02100" lIns="102100" spcFirstLastPara="1" rIns="102100" wrap="square" tIns="1021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Noto Sans"/>
              <a:buNone/>
            </a:pPr>
            <a:r>
              <a:rPr b="0" i="0" lang="en-US" sz="900" u="none" cap="none" strike="noStrike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Minutos a horas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4"/>
          <p:cNvSpPr/>
          <p:nvPr/>
        </p:nvSpPr>
        <p:spPr>
          <a:xfrm>
            <a:off x="692944" y="3575204"/>
            <a:ext cx="1868700" cy="15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Noto Sans"/>
              <a:buNone/>
            </a:pPr>
            <a:r>
              <a:rPr b="1" i="0" lang="en-US" sz="900" u="none" cap="none" strike="noStrike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Conhecimento fiscal necessário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4"/>
          <p:cNvSpPr/>
          <p:nvPr/>
        </p:nvSpPr>
        <p:spPr>
          <a:xfrm>
            <a:off x="4076067" y="3481608"/>
            <a:ext cx="2089200" cy="339900"/>
          </a:xfrm>
          <a:prstGeom prst="rect">
            <a:avLst/>
          </a:prstGeom>
          <a:solidFill>
            <a:srgbClr val="E8F5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4"/>
          <p:cNvSpPr/>
          <p:nvPr/>
        </p:nvSpPr>
        <p:spPr>
          <a:xfrm>
            <a:off x="4076067" y="3814394"/>
            <a:ext cx="2089200" cy="6900"/>
          </a:xfrm>
          <a:prstGeom prst="rect">
            <a:avLst/>
          </a:prstGeom>
          <a:solidFill>
            <a:srgbClr val="E5E5E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4"/>
          <p:cNvSpPr/>
          <p:nvPr/>
        </p:nvSpPr>
        <p:spPr>
          <a:xfrm>
            <a:off x="4076067" y="3481608"/>
            <a:ext cx="2160900" cy="33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02100" lIns="102100" spcFirstLastPara="1" rIns="102100" wrap="square" tIns="1021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8B57"/>
              </a:buClr>
              <a:buSzPts val="900"/>
              <a:buFont typeface="Noto Sans"/>
              <a:buNone/>
            </a:pPr>
            <a:r>
              <a:rPr b="1" i="0" lang="en-US" sz="900" u="none" cap="none" strike="noStrike">
                <a:solidFill>
                  <a:srgbClr val="2E8B57"/>
                </a:solidFill>
                <a:latin typeface="Noto Sans"/>
                <a:ea typeface="Noto Sans"/>
                <a:cs typeface="Noto Sans"/>
                <a:sym typeface="Noto Sans"/>
              </a:rPr>
              <a:t>Mínimo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4"/>
          <p:cNvSpPr/>
          <p:nvPr/>
        </p:nvSpPr>
        <p:spPr>
          <a:xfrm>
            <a:off x="6165391" y="3481608"/>
            <a:ext cx="2442900" cy="33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02100" lIns="102100" spcFirstLastPara="1" rIns="102100" wrap="square" tIns="1021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Noto Sans"/>
              <a:buNone/>
            </a:pPr>
            <a:r>
              <a:rPr b="0" i="0" lang="en-US" sz="900" u="none" cap="none" strike="noStrike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Avançado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4"/>
          <p:cNvSpPr/>
          <p:nvPr/>
        </p:nvSpPr>
        <p:spPr>
          <a:xfrm>
            <a:off x="607219" y="3821326"/>
            <a:ext cx="7929600" cy="3399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4"/>
          <p:cNvSpPr/>
          <p:nvPr/>
        </p:nvSpPr>
        <p:spPr>
          <a:xfrm>
            <a:off x="692944" y="3914922"/>
            <a:ext cx="1281000" cy="15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Noto Sans"/>
              <a:buNone/>
            </a:pPr>
            <a:r>
              <a:rPr b="1" i="0" lang="en-US" sz="900" u="none" cap="none" strike="noStrike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Validação inteligente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4"/>
          <p:cNvSpPr/>
          <p:nvPr/>
        </p:nvSpPr>
        <p:spPr>
          <a:xfrm>
            <a:off x="4076067" y="3821326"/>
            <a:ext cx="2089200" cy="339900"/>
          </a:xfrm>
          <a:prstGeom prst="rect">
            <a:avLst/>
          </a:prstGeom>
          <a:solidFill>
            <a:srgbClr val="E8F5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4"/>
          <p:cNvSpPr/>
          <p:nvPr/>
        </p:nvSpPr>
        <p:spPr>
          <a:xfrm>
            <a:off x="4076067" y="4154111"/>
            <a:ext cx="2089200" cy="6900"/>
          </a:xfrm>
          <a:prstGeom prst="rect">
            <a:avLst/>
          </a:prstGeom>
          <a:solidFill>
            <a:srgbClr val="E5E5E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4"/>
          <p:cNvSpPr/>
          <p:nvPr/>
        </p:nvSpPr>
        <p:spPr>
          <a:xfrm>
            <a:off x="4076067" y="3821326"/>
            <a:ext cx="2160900" cy="33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02100" lIns="102100" spcFirstLastPara="1" rIns="102100" wrap="square" tIns="1021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8B57"/>
              </a:buClr>
              <a:buSzPts val="900"/>
              <a:buFont typeface="Noto Sans"/>
              <a:buNone/>
            </a:pPr>
            <a:r>
              <a:rPr b="1" i="0" lang="en-US" sz="900" u="none" cap="none" strike="noStrike">
                <a:solidFill>
                  <a:srgbClr val="2E8B57"/>
                </a:solidFill>
                <a:latin typeface="Noto Sans"/>
                <a:ea typeface="Noto Sans"/>
                <a:cs typeface="Noto Sans"/>
                <a:sym typeface="Noto Sans"/>
              </a:rPr>
              <a:t>Sim, com IA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4"/>
          <p:cNvSpPr/>
          <p:nvPr/>
        </p:nvSpPr>
        <p:spPr>
          <a:xfrm>
            <a:off x="6165391" y="3821326"/>
            <a:ext cx="2442900" cy="33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02100" lIns="102100" spcFirstLastPara="1" rIns="102100" wrap="square" tIns="1021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Noto Sans"/>
              <a:buNone/>
            </a:pPr>
            <a:r>
              <a:rPr b="0" i="0" lang="en-US" sz="900" u="none" cap="none" strike="noStrike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Limitada ou manual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4"/>
          <p:cNvSpPr/>
          <p:nvPr/>
        </p:nvSpPr>
        <p:spPr>
          <a:xfrm>
            <a:off x="692944" y="4254640"/>
            <a:ext cx="2030100" cy="15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Noto Sans"/>
              <a:buNone/>
            </a:pPr>
            <a:r>
              <a:rPr b="1" i="0" lang="en-US" sz="900" u="none" cap="none" strike="noStrike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Explicações em linguagem natural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p4"/>
          <p:cNvSpPr/>
          <p:nvPr/>
        </p:nvSpPr>
        <p:spPr>
          <a:xfrm>
            <a:off x="4076067" y="4161044"/>
            <a:ext cx="2089200" cy="339900"/>
          </a:xfrm>
          <a:prstGeom prst="rect">
            <a:avLst/>
          </a:prstGeom>
          <a:solidFill>
            <a:srgbClr val="E8F5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4"/>
          <p:cNvSpPr/>
          <p:nvPr/>
        </p:nvSpPr>
        <p:spPr>
          <a:xfrm>
            <a:off x="4076067" y="4493829"/>
            <a:ext cx="2089200" cy="6900"/>
          </a:xfrm>
          <a:prstGeom prst="rect">
            <a:avLst/>
          </a:prstGeom>
          <a:solidFill>
            <a:srgbClr val="E5E5E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4"/>
          <p:cNvSpPr/>
          <p:nvPr/>
        </p:nvSpPr>
        <p:spPr>
          <a:xfrm>
            <a:off x="4076067" y="4161044"/>
            <a:ext cx="2160900" cy="33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02100" lIns="102100" spcFirstLastPara="1" rIns="102100" wrap="square" tIns="1021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8B57"/>
              </a:buClr>
              <a:buSzPts val="900"/>
              <a:buFont typeface="Noto Sans"/>
              <a:buNone/>
            </a:pPr>
            <a:r>
              <a:rPr b="1" i="0" lang="en-US" sz="900" u="none" cap="none" strike="noStrike">
                <a:solidFill>
                  <a:srgbClr val="2E8B57"/>
                </a:solidFill>
                <a:latin typeface="Noto Sans"/>
                <a:ea typeface="Noto Sans"/>
                <a:cs typeface="Noto Sans"/>
                <a:sym typeface="Noto Sans"/>
              </a:rPr>
              <a:t>Sim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4"/>
          <p:cNvSpPr/>
          <p:nvPr/>
        </p:nvSpPr>
        <p:spPr>
          <a:xfrm>
            <a:off x="6165391" y="4161044"/>
            <a:ext cx="2442900" cy="33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02100" lIns="102100" spcFirstLastPara="1" rIns="102100" wrap="square" tIns="1021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Noto Sans"/>
              <a:buNone/>
            </a:pPr>
            <a:r>
              <a:rPr b="0" i="0" lang="en-US" sz="900" u="none" cap="none" strike="noStrike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Não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4"/>
          <p:cNvSpPr/>
          <p:nvPr/>
        </p:nvSpPr>
        <p:spPr>
          <a:xfrm>
            <a:off x="607219" y="4500763"/>
            <a:ext cx="7929600" cy="3399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4"/>
          <p:cNvSpPr/>
          <p:nvPr/>
        </p:nvSpPr>
        <p:spPr>
          <a:xfrm>
            <a:off x="692944" y="4594359"/>
            <a:ext cx="1828800" cy="15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Noto Sans"/>
              <a:buNone/>
            </a:pPr>
            <a:r>
              <a:rPr b="1" i="0" lang="en-US" sz="900" u="none" cap="none" strike="noStrike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Código aberto e personalizável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4"/>
          <p:cNvSpPr/>
          <p:nvPr/>
        </p:nvSpPr>
        <p:spPr>
          <a:xfrm>
            <a:off x="4076067" y="4500763"/>
            <a:ext cx="2089200" cy="339900"/>
          </a:xfrm>
          <a:prstGeom prst="rect">
            <a:avLst/>
          </a:prstGeom>
          <a:solidFill>
            <a:srgbClr val="E8F5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4"/>
          <p:cNvSpPr/>
          <p:nvPr/>
        </p:nvSpPr>
        <p:spPr>
          <a:xfrm>
            <a:off x="4076067" y="4833548"/>
            <a:ext cx="2089200" cy="6900"/>
          </a:xfrm>
          <a:prstGeom prst="rect">
            <a:avLst/>
          </a:prstGeom>
          <a:solidFill>
            <a:srgbClr val="E5E5E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4"/>
          <p:cNvSpPr/>
          <p:nvPr/>
        </p:nvSpPr>
        <p:spPr>
          <a:xfrm>
            <a:off x="4076067" y="4500763"/>
            <a:ext cx="2160900" cy="33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02100" lIns="102100" spcFirstLastPara="1" rIns="102100" wrap="square" tIns="1021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8B57"/>
              </a:buClr>
              <a:buSzPts val="900"/>
              <a:buFont typeface="Noto Sans"/>
              <a:buNone/>
            </a:pPr>
            <a:r>
              <a:rPr b="1" i="0" lang="en-US" sz="900" u="none" cap="none" strike="noStrike">
                <a:solidFill>
                  <a:srgbClr val="2E8B57"/>
                </a:solidFill>
                <a:latin typeface="Noto Sans"/>
                <a:ea typeface="Noto Sans"/>
                <a:cs typeface="Noto Sans"/>
                <a:sym typeface="Noto Sans"/>
              </a:rPr>
              <a:t>Sim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4"/>
          <p:cNvSpPr/>
          <p:nvPr/>
        </p:nvSpPr>
        <p:spPr>
          <a:xfrm>
            <a:off x="6165391" y="4500763"/>
            <a:ext cx="2442900" cy="33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02100" lIns="102100" spcFirstLastPara="1" rIns="102100" wrap="square" tIns="1021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Noto Sans"/>
              <a:buNone/>
            </a:pPr>
            <a:r>
              <a:rPr b="0" i="0" lang="en-US" sz="900" u="none" cap="none" strike="noStrike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Não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5"/>
          <p:cNvSpPr/>
          <p:nvPr/>
        </p:nvSpPr>
        <p:spPr>
          <a:xfrm>
            <a:off x="428625" y="123825"/>
            <a:ext cx="40719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Noto Sans"/>
              <a:buNone/>
            </a:pPr>
            <a:r>
              <a:rPr b="1" i="0" lang="en-US" sz="2700" u="none" cap="none" strike="noStrik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Público-Alvo</a:t>
            </a:r>
            <a:endParaRPr b="0" i="0" sz="27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5"/>
          <p:cNvSpPr/>
          <p:nvPr/>
        </p:nvSpPr>
        <p:spPr>
          <a:xfrm>
            <a:off x="428625" y="695325"/>
            <a:ext cx="4000500" cy="2078700"/>
          </a:xfrm>
          <a:prstGeom prst="rect">
            <a:avLst/>
          </a:prstGeom>
          <a:solidFill>
            <a:srgbClr val="FFFFFF">
              <a:alpha val="94117"/>
            </a:srgbClr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5"/>
          <p:cNvSpPr/>
          <p:nvPr/>
        </p:nvSpPr>
        <p:spPr>
          <a:xfrm>
            <a:off x="428625" y="695325"/>
            <a:ext cx="35700" cy="2078700"/>
          </a:xfrm>
          <a:prstGeom prst="rect">
            <a:avLst/>
          </a:prstGeom>
          <a:solidFill>
            <a:srgbClr val="1E9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178" name="Google Shape;178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2938" y="909638"/>
            <a:ext cx="214313" cy="285750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5"/>
          <p:cNvSpPr/>
          <p:nvPr/>
        </p:nvSpPr>
        <p:spPr>
          <a:xfrm>
            <a:off x="642938" y="1302544"/>
            <a:ext cx="36432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125"/>
              <a:buFont typeface="Noto Sans"/>
              <a:buNone/>
            </a:pPr>
            <a:r>
              <a:rPr b="1" i="0" lang="en-US" sz="1125" u="none" cap="none" strike="noStrike">
                <a:solidFill>
                  <a:srgbClr val="1F2937"/>
                </a:solidFill>
                <a:latin typeface="Noto Sans"/>
                <a:ea typeface="Noto Sans"/>
                <a:cs typeface="Noto Sans"/>
                <a:sym typeface="Noto Sans"/>
              </a:rPr>
              <a:t>Micro e Pequenas Empresas</a:t>
            </a:r>
            <a:endParaRPr b="0" i="0" sz="112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5"/>
          <p:cNvSpPr/>
          <p:nvPr/>
        </p:nvSpPr>
        <p:spPr>
          <a:xfrm>
            <a:off x="642938" y="1519238"/>
            <a:ext cx="1743600" cy="15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900"/>
              <a:buFont typeface="Noto Sans"/>
              <a:buNone/>
            </a:pPr>
            <a:r>
              <a:rPr b="1" i="0" lang="en-US" sz="900" u="none" cap="none" strike="noStrike">
                <a:solidFill>
                  <a:srgbClr val="374151"/>
                </a:solidFill>
                <a:latin typeface="Noto Sans"/>
                <a:ea typeface="Noto Sans"/>
                <a:cs typeface="Noto Sans"/>
                <a:sym typeface="Noto Sans"/>
              </a:rPr>
              <a:t>5,8 milhões de MPEs no Brasil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5"/>
          <p:cNvSpPr/>
          <p:nvPr/>
        </p:nvSpPr>
        <p:spPr>
          <a:xfrm>
            <a:off x="634615" y="1638347"/>
            <a:ext cx="3453900" cy="32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900"/>
              <a:buFont typeface="Noto Sans"/>
              <a:buNone/>
            </a:pPr>
            <a:r>
              <a:rPr b="0" i="0" lang="en-US" sz="900" u="none" cap="none" strike="noStrike">
                <a:solidFill>
                  <a:srgbClr val="374151"/>
                </a:solidFill>
                <a:latin typeface="Noto Sans"/>
                <a:ea typeface="Noto Sans"/>
                <a:cs typeface="Noto Sans"/>
                <a:sym typeface="Noto Sans"/>
              </a:rPr>
              <a:t>(Sebrae, 2023) que precisam de soluções acessíveis para gestão fiscal.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p5"/>
          <p:cNvSpPr/>
          <p:nvPr/>
        </p:nvSpPr>
        <p:spPr>
          <a:xfrm>
            <a:off x="642938" y="2016919"/>
            <a:ext cx="3643200" cy="14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788"/>
              <a:buFont typeface="Noto Sans"/>
              <a:buNone/>
            </a:pPr>
            <a:r>
              <a:rPr b="0" i="0" lang="en-US" sz="788" u="none" cap="none" strike="noStrike">
                <a:solidFill>
                  <a:srgbClr val="374151"/>
                </a:solidFill>
                <a:latin typeface="Noto Sans"/>
                <a:ea typeface="Noto Sans"/>
                <a:cs typeface="Noto Sans"/>
                <a:sym typeface="Noto Sans"/>
              </a:rPr>
              <a:t>• Não possuem equipes dedicadas à gestão fiscal</a:t>
            </a:r>
            <a:endParaRPr b="0" i="0" sz="78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p5"/>
          <p:cNvSpPr/>
          <p:nvPr/>
        </p:nvSpPr>
        <p:spPr>
          <a:xfrm>
            <a:off x="642938" y="2216944"/>
            <a:ext cx="3643200" cy="14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788"/>
              <a:buFont typeface="Noto Sans"/>
              <a:buNone/>
            </a:pPr>
            <a:r>
              <a:rPr b="0" i="0" lang="en-US" sz="788" u="none" cap="none" strike="noStrike">
                <a:solidFill>
                  <a:srgbClr val="374151"/>
                </a:solidFill>
                <a:latin typeface="Noto Sans"/>
                <a:ea typeface="Noto Sans"/>
                <a:cs typeface="Noto Sans"/>
                <a:sym typeface="Noto Sans"/>
              </a:rPr>
              <a:t>• Precisam de soluções simples e econômicas</a:t>
            </a:r>
            <a:endParaRPr b="0" i="0" sz="78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5"/>
          <p:cNvSpPr/>
          <p:nvPr/>
        </p:nvSpPr>
        <p:spPr>
          <a:xfrm>
            <a:off x="642938" y="2416969"/>
            <a:ext cx="3643200" cy="14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788"/>
              <a:buFont typeface="Noto Sans"/>
              <a:buNone/>
            </a:pPr>
            <a:r>
              <a:rPr b="0" i="0" lang="en-US" sz="788" u="none" cap="none" strike="noStrike">
                <a:solidFill>
                  <a:srgbClr val="374151"/>
                </a:solidFill>
                <a:latin typeface="Noto Sans"/>
                <a:ea typeface="Noto Sans"/>
                <a:cs typeface="Noto Sans"/>
                <a:sym typeface="Noto Sans"/>
              </a:rPr>
              <a:t>• Querem focar em suas atividades-fim</a:t>
            </a:r>
            <a:endParaRPr b="0" i="0" sz="78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Google Shape;185;p5"/>
          <p:cNvSpPr/>
          <p:nvPr/>
        </p:nvSpPr>
        <p:spPr>
          <a:xfrm>
            <a:off x="428625" y="2952750"/>
            <a:ext cx="4000500" cy="2078700"/>
          </a:xfrm>
          <a:prstGeom prst="rect">
            <a:avLst/>
          </a:prstGeom>
          <a:solidFill>
            <a:srgbClr val="FFFFFF">
              <a:alpha val="94117"/>
            </a:srgbClr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p5"/>
          <p:cNvSpPr/>
          <p:nvPr/>
        </p:nvSpPr>
        <p:spPr>
          <a:xfrm>
            <a:off x="428625" y="2952750"/>
            <a:ext cx="35700" cy="2078700"/>
          </a:xfrm>
          <a:prstGeom prst="rect">
            <a:avLst/>
          </a:prstGeom>
          <a:solidFill>
            <a:srgbClr val="1E9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187" name="Google Shape;187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42938" y="3167063"/>
            <a:ext cx="214313" cy="285750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5"/>
          <p:cNvSpPr/>
          <p:nvPr/>
        </p:nvSpPr>
        <p:spPr>
          <a:xfrm>
            <a:off x="642938" y="3559969"/>
            <a:ext cx="36432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125"/>
              <a:buFont typeface="Noto Sans"/>
              <a:buNone/>
            </a:pPr>
            <a:r>
              <a:rPr b="1" i="0" lang="en-US" sz="1125" u="none" cap="none" strike="noStrike">
                <a:solidFill>
                  <a:srgbClr val="1F2937"/>
                </a:solidFill>
                <a:latin typeface="Noto Sans"/>
                <a:ea typeface="Noto Sans"/>
                <a:cs typeface="Noto Sans"/>
                <a:sym typeface="Noto Sans"/>
              </a:rPr>
              <a:t>Escritórios Contábeis</a:t>
            </a:r>
            <a:endParaRPr b="0" i="0" sz="112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Google Shape;189;p5"/>
          <p:cNvSpPr/>
          <p:nvPr/>
        </p:nvSpPr>
        <p:spPr>
          <a:xfrm>
            <a:off x="642938" y="3852863"/>
            <a:ext cx="880200" cy="15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900"/>
              <a:buFont typeface="Noto Sans"/>
              <a:buNone/>
            </a:pPr>
            <a:r>
              <a:rPr b="1" i="0" lang="en-US" sz="900" u="none" cap="none" strike="noStrike">
                <a:solidFill>
                  <a:srgbClr val="374151"/>
                </a:solidFill>
                <a:latin typeface="Noto Sans"/>
                <a:ea typeface="Noto Sans"/>
                <a:cs typeface="Noto Sans"/>
                <a:sym typeface="Noto Sans"/>
              </a:rPr>
              <a:t>30% do tempo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p5"/>
          <p:cNvSpPr/>
          <p:nvPr/>
        </p:nvSpPr>
        <p:spPr>
          <a:xfrm>
            <a:off x="642938" y="3886154"/>
            <a:ext cx="3247500" cy="32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900"/>
              <a:buFont typeface="Noto Sans"/>
              <a:buNone/>
            </a:pPr>
            <a:r>
              <a:rPr b="0" i="0" lang="en-US" sz="900" u="none" cap="none" strike="noStrike">
                <a:solidFill>
                  <a:srgbClr val="374151"/>
                </a:solidFill>
                <a:latin typeface="Noto Sans"/>
                <a:ea typeface="Noto Sans"/>
                <a:cs typeface="Noto Sans"/>
                <a:sym typeface="Noto Sans"/>
              </a:rPr>
              <a:t>gasto em tarefas repetitivas que podem ser automatizadas.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5"/>
          <p:cNvSpPr/>
          <p:nvPr/>
        </p:nvSpPr>
        <p:spPr>
          <a:xfrm>
            <a:off x="642938" y="4274344"/>
            <a:ext cx="3643200" cy="14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788"/>
              <a:buFont typeface="Noto Sans"/>
              <a:buNone/>
            </a:pPr>
            <a:r>
              <a:rPr b="0" i="0" lang="en-US" sz="788" u="none" cap="none" strike="noStrike">
                <a:solidFill>
                  <a:srgbClr val="374151"/>
                </a:solidFill>
                <a:latin typeface="Noto Sans"/>
                <a:ea typeface="Noto Sans"/>
                <a:cs typeface="Noto Sans"/>
                <a:sym typeface="Noto Sans"/>
              </a:rPr>
              <a:t>• Querem liberar equipes para atividades consultivas</a:t>
            </a:r>
            <a:endParaRPr b="0" i="0" sz="78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5"/>
          <p:cNvSpPr/>
          <p:nvPr/>
        </p:nvSpPr>
        <p:spPr>
          <a:xfrm>
            <a:off x="642938" y="4474369"/>
            <a:ext cx="3643200" cy="14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788"/>
              <a:buFont typeface="Noto Sans"/>
              <a:buNone/>
            </a:pPr>
            <a:r>
              <a:rPr b="0" i="0" lang="en-US" sz="788" u="none" cap="none" strike="noStrike">
                <a:solidFill>
                  <a:srgbClr val="374151"/>
                </a:solidFill>
                <a:latin typeface="Noto Sans"/>
                <a:ea typeface="Noto Sans"/>
                <a:cs typeface="Noto Sans"/>
                <a:sym typeface="Noto Sans"/>
              </a:rPr>
              <a:t>• Buscam aumentar eficiência operacional</a:t>
            </a:r>
            <a:endParaRPr b="0" i="0" sz="78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p5"/>
          <p:cNvSpPr/>
          <p:nvPr/>
        </p:nvSpPr>
        <p:spPr>
          <a:xfrm>
            <a:off x="642938" y="4674394"/>
            <a:ext cx="3643200" cy="14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788"/>
              <a:buFont typeface="Noto Sans"/>
              <a:buNone/>
            </a:pPr>
            <a:r>
              <a:rPr b="0" i="0" lang="en-US" sz="788" u="none" cap="none" strike="noStrike">
                <a:solidFill>
                  <a:srgbClr val="374151"/>
                </a:solidFill>
                <a:latin typeface="Noto Sans"/>
                <a:ea typeface="Noto Sans"/>
                <a:cs typeface="Noto Sans"/>
                <a:sym typeface="Noto Sans"/>
              </a:rPr>
              <a:t>• Desejam melhorar qualidade dos serviços</a:t>
            </a:r>
            <a:endParaRPr b="0" i="0" sz="78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p5"/>
          <p:cNvSpPr/>
          <p:nvPr/>
        </p:nvSpPr>
        <p:spPr>
          <a:xfrm>
            <a:off x="6000750" y="559594"/>
            <a:ext cx="1428900" cy="1428900"/>
          </a:xfrm>
          <a:prstGeom prst="ellipse">
            <a:avLst/>
          </a:prstGeom>
          <a:solidFill>
            <a:srgbClr val="FFFFFF">
              <a:alpha val="94117"/>
            </a:srgbClr>
          </a:solidFill>
          <a:ln cap="flat" cmpd="sng" w="9525">
            <a:solidFill>
              <a:srgbClr val="2E8B57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5"/>
          <p:cNvSpPr/>
          <p:nvPr/>
        </p:nvSpPr>
        <p:spPr>
          <a:xfrm>
            <a:off x="6376215" y="887509"/>
            <a:ext cx="749400" cy="4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8B57"/>
              </a:buClr>
              <a:buSzPts val="2250"/>
              <a:buFont typeface="Noto Sans"/>
              <a:buNone/>
            </a:pPr>
            <a:r>
              <a:rPr b="1" i="0" lang="en-US" sz="2250" u="none" cap="none" strike="noStrike">
                <a:solidFill>
                  <a:srgbClr val="2E8B57"/>
                </a:solidFill>
                <a:latin typeface="Noto Sans"/>
                <a:ea typeface="Noto Sans"/>
                <a:cs typeface="Noto Sans"/>
                <a:sym typeface="Noto Sans"/>
              </a:rPr>
              <a:t>5,8M</a:t>
            </a:r>
            <a:endParaRPr b="0" i="0" sz="22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p5"/>
          <p:cNvSpPr/>
          <p:nvPr/>
        </p:nvSpPr>
        <p:spPr>
          <a:xfrm>
            <a:off x="6285635" y="1357210"/>
            <a:ext cx="930300" cy="14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810"/>
              <a:buFont typeface="Noto Sans"/>
              <a:buNone/>
            </a:pPr>
            <a:r>
              <a:rPr b="0" i="0" lang="en-US" sz="810" u="none" cap="none" strike="noStrike">
                <a:solidFill>
                  <a:srgbClr val="666666"/>
                </a:solidFill>
                <a:latin typeface="Noto Sans"/>
                <a:ea typeface="Noto Sans"/>
                <a:cs typeface="Noto Sans"/>
                <a:sym typeface="Noto Sans"/>
              </a:rPr>
              <a:t>Micro e Pequenas</a:t>
            </a:r>
            <a:endParaRPr b="0" i="0" sz="81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Google Shape;197;p5"/>
          <p:cNvSpPr/>
          <p:nvPr/>
        </p:nvSpPr>
        <p:spPr>
          <a:xfrm>
            <a:off x="6256167" y="1511498"/>
            <a:ext cx="989400" cy="14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810"/>
              <a:buFont typeface="Noto Sans"/>
              <a:buNone/>
            </a:pPr>
            <a:r>
              <a:rPr b="0" i="0" lang="en-US" sz="810" u="none" cap="none" strike="noStrike">
                <a:solidFill>
                  <a:srgbClr val="666666"/>
                </a:solidFill>
                <a:latin typeface="Noto Sans"/>
                <a:ea typeface="Noto Sans"/>
                <a:cs typeface="Noto Sans"/>
                <a:sym typeface="Noto Sans"/>
              </a:rPr>
              <a:t>Empresas no Brasil</a:t>
            </a:r>
            <a:endParaRPr b="0" i="0" sz="81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p5"/>
          <p:cNvSpPr/>
          <p:nvPr/>
        </p:nvSpPr>
        <p:spPr>
          <a:xfrm>
            <a:off x="6000750" y="2202656"/>
            <a:ext cx="1428900" cy="1428900"/>
          </a:xfrm>
          <a:prstGeom prst="ellipse">
            <a:avLst/>
          </a:prstGeom>
          <a:solidFill>
            <a:srgbClr val="FFFFFF">
              <a:alpha val="94117"/>
            </a:srgbClr>
          </a:solidFill>
          <a:ln cap="flat" cmpd="sng" w="9525">
            <a:solidFill>
              <a:srgbClr val="2E8B57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5"/>
          <p:cNvSpPr/>
          <p:nvPr/>
        </p:nvSpPr>
        <p:spPr>
          <a:xfrm>
            <a:off x="6422929" y="2530571"/>
            <a:ext cx="655800" cy="4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8B57"/>
              </a:buClr>
              <a:buSzPts val="2250"/>
              <a:buFont typeface="Noto Sans"/>
              <a:buNone/>
            </a:pPr>
            <a:r>
              <a:rPr b="1" i="0" lang="en-US" sz="2250" u="none" cap="none" strike="noStrike">
                <a:solidFill>
                  <a:srgbClr val="2E8B57"/>
                </a:solidFill>
                <a:latin typeface="Noto Sans"/>
                <a:ea typeface="Noto Sans"/>
                <a:cs typeface="Noto Sans"/>
                <a:sym typeface="Noto Sans"/>
              </a:rPr>
              <a:t>30%</a:t>
            </a:r>
            <a:endParaRPr b="0" i="0" sz="22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Google Shape;200;p5"/>
          <p:cNvSpPr/>
          <p:nvPr/>
        </p:nvSpPr>
        <p:spPr>
          <a:xfrm>
            <a:off x="6311643" y="3000273"/>
            <a:ext cx="878400" cy="14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810"/>
              <a:buFont typeface="Noto Sans"/>
              <a:buNone/>
            </a:pPr>
            <a:r>
              <a:rPr b="0" i="0" lang="en-US" sz="810" u="none" cap="none" strike="noStrike">
                <a:solidFill>
                  <a:srgbClr val="666666"/>
                </a:solidFill>
                <a:latin typeface="Noto Sans"/>
                <a:ea typeface="Noto Sans"/>
                <a:cs typeface="Noto Sans"/>
                <a:sym typeface="Noto Sans"/>
              </a:rPr>
              <a:t>Tempo gasto em</a:t>
            </a:r>
            <a:endParaRPr b="0" i="0" sz="81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p5"/>
          <p:cNvSpPr/>
          <p:nvPr/>
        </p:nvSpPr>
        <p:spPr>
          <a:xfrm>
            <a:off x="6280779" y="3154561"/>
            <a:ext cx="940200" cy="14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810"/>
              <a:buFont typeface="Noto Sans"/>
              <a:buNone/>
            </a:pPr>
            <a:r>
              <a:rPr b="0" i="0" lang="en-US" sz="810" u="none" cap="none" strike="noStrike">
                <a:solidFill>
                  <a:srgbClr val="666666"/>
                </a:solidFill>
                <a:latin typeface="Noto Sans"/>
                <a:ea typeface="Noto Sans"/>
                <a:cs typeface="Noto Sans"/>
                <a:sym typeface="Noto Sans"/>
              </a:rPr>
              <a:t>tarefas repetitivas</a:t>
            </a:r>
            <a:endParaRPr b="0" i="0" sz="81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5"/>
          <p:cNvSpPr/>
          <p:nvPr/>
        </p:nvSpPr>
        <p:spPr>
          <a:xfrm>
            <a:off x="4714875" y="3845719"/>
            <a:ext cx="4000500" cy="928800"/>
          </a:xfrm>
          <a:prstGeom prst="rect">
            <a:avLst/>
          </a:prstGeom>
          <a:solidFill>
            <a:srgbClr val="FFFFFF">
              <a:alpha val="94117"/>
            </a:srgbClr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5"/>
          <p:cNvSpPr/>
          <p:nvPr/>
        </p:nvSpPr>
        <p:spPr>
          <a:xfrm>
            <a:off x="4893469" y="4024313"/>
            <a:ext cx="37149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013"/>
              <a:buFont typeface="Noto Sans"/>
              <a:buNone/>
            </a:pPr>
            <a:r>
              <a:rPr b="1" i="0" lang="en-US" sz="1013" u="none" cap="none" strike="noStrike">
                <a:solidFill>
                  <a:srgbClr val="1F2937"/>
                </a:solidFill>
                <a:latin typeface="Noto Sans"/>
                <a:ea typeface="Noto Sans"/>
                <a:cs typeface="Noto Sans"/>
                <a:sym typeface="Noto Sans"/>
              </a:rPr>
              <a:t>Oportunidade de Mercado</a:t>
            </a:r>
            <a:endParaRPr b="0" i="0" sz="1013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p5"/>
          <p:cNvSpPr/>
          <p:nvPr/>
        </p:nvSpPr>
        <p:spPr>
          <a:xfrm>
            <a:off x="4893469" y="4310063"/>
            <a:ext cx="3714900" cy="28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788"/>
              <a:buFont typeface="Noto Sans"/>
              <a:buNone/>
            </a:pPr>
            <a:r>
              <a:rPr b="0" i="0" lang="en-US" sz="788" u="none" cap="none" strike="noStrike">
                <a:solidFill>
                  <a:srgbClr val="374151"/>
                </a:solidFill>
                <a:latin typeface="Noto Sans"/>
                <a:ea typeface="Noto Sans"/>
                <a:cs typeface="Noto Sans"/>
                <a:sym typeface="Noto Sans"/>
              </a:rPr>
              <a:t>Mercado em crescimento com alta demanda por automação fiscal e soluções tecnológicas acessíveis para pequenos negócios.</a:t>
            </a:r>
            <a:endParaRPr b="0" i="0" sz="78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6"/>
          <p:cNvSpPr/>
          <p:nvPr/>
        </p:nvSpPr>
        <p:spPr>
          <a:xfrm>
            <a:off x="428625" y="47625"/>
            <a:ext cx="83583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Noto Sans"/>
              <a:buNone/>
            </a:pPr>
            <a:r>
              <a:rPr b="1" i="0" lang="en-US" sz="2700" u="none" cap="none" strike="noStrik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Próximos Passos</a:t>
            </a:r>
            <a:endParaRPr b="0" i="0" sz="27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Google Shape;211;p6"/>
          <p:cNvSpPr/>
          <p:nvPr/>
        </p:nvSpPr>
        <p:spPr>
          <a:xfrm>
            <a:off x="428625" y="619125"/>
            <a:ext cx="83583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25"/>
              <a:buFont typeface="Noto Sans"/>
              <a:buNone/>
            </a:pPr>
            <a:r>
              <a:rPr b="0" i="0" lang="en-US" sz="1125" u="none" cap="none" strike="noStrik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Plano estruturado em fases para desenvolvimento e validação da solução</a:t>
            </a:r>
            <a:endParaRPr b="0" i="0" sz="112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Google Shape;212;p6"/>
          <p:cNvSpPr/>
          <p:nvPr/>
        </p:nvSpPr>
        <p:spPr>
          <a:xfrm>
            <a:off x="428625" y="1235529"/>
            <a:ext cx="2143200" cy="1937700"/>
          </a:xfrm>
          <a:prstGeom prst="rect">
            <a:avLst/>
          </a:prstGeom>
          <a:solidFill>
            <a:srgbClr val="FFFFFF">
              <a:alpha val="94120"/>
            </a:srgbClr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6"/>
          <p:cNvSpPr/>
          <p:nvPr/>
        </p:nvSpPr>
        <p:spPr>
          <a:xfrm>
            <a:off x="1321594" y="1426540"/>
            <a:ext cx="357300" cy="357300"/>
          </a:xfrm>
          <a:prstGeom prst="ellipse">
            <a:avLst/>
          </a:prstGeom>
          <a:solidFill>
            <a:srgbClr val="2E8B5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6"/>
          <p:cNvSpPr/>
          <p:nvPr/>
        </p:nvSpPr>
        <p:spPr>
          <a:xfrm>
            <a:off x="1321599" y="1426540"/>
            <a:ext cx="357300" cy="35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80"/>
              <a:buFont typeface="Noto Sans"/>
              <a:buNone/>
            </a:pPr>
            <a:r>
              <a:rPr b="1" i="0" lang="en-US" sz="1080" u="none" cap="none" strike="noStrik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1</a:t>
            </a:r>
            <a:endParaRPr b="0" i="0" sz="108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" name="Google Shape;215;p6"/>
          <p:cNvSpPr/>
          <p:nvPr/>
        </p:nvSpPr>
        <p:spPr>
          <a:xfrm>
            <a:off x="607219" y="1914464"/>
            <a:ext cx="1857300" cy="18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8B57"/>
              </a:buClr>
              <a:buSzPts val="989"/>
              <a:buFont typeface="Noto Sans"/>
              <a:buNone/>
            </a:pPr>
            <a:r>
              <a:rPr b="1" i="0" lang="en-US" sz="989" u="none" cap="none" strike="noStrike">
                <a:solidFill>
                  <a:srgbClr val="2E8B57"/>
                </a:solidFill>
                <a:latin typeface="Noto Sans"/>
                <a:ea typeface="Noto Sans"/>
                <a:cs typeface="Noto Sans"/>
                <a:sym typeface="Noto Sans"/>
              </a:rPr>
              <a:t>Protótipo Funcional</a:t>
            </a:r>
            <a:endParaRPr b="0" i="0" sz="98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6"/>
          <p:cNvSpPr/>
          <p:nvPr/>
        </p:nvSpPr>
        <p:spPr>
          <a:xfrm>
            <a:off x="607219" y="2160287"/>
            <a:ext cx="18573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810"/>
              <a:buFont typeface="Noto Sans"/>
              <a:buNone/>
            </a:pPr>
            <a:r>
              <a:rPr b="0" i="0" lang="en-US" sz="810" u="none" cap="none" strike="noStrike">
                <a:solidFill>
                  <a:srgbClr val="666666"/>
                </a:solidFill>
                <a:latin typeface="Noto Sans"/>
                <a:ea typeface="Noto Sans"/>
                <a:cs typeface="Noto Sans"/>
                <a:sym typeface="Noto Sans"/>
              </a:rPr>
              <a:t>Desenvolvimento de protótipo capaz de processar 3 tipos mais comuns de NF-e com extração e validação precisas.</a:t>
            </a:r>
            <a:endParaRPr b="0" i="0" sz="81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" name="Google Shape;217;p6"/>
          <p:cNvSpPr/>
          <p:nvPr/>
        </p:nvSpPr>
        <p:spPr>
          <a:xfrm>
            <a:off x="1152986" y="2862129"/>
            <a:ext cx="660300" cy="208500"/>
          </a:xfrm>
          <a:prstGeom prst="roundRect">
            <a:avLst>
              <a:gd fmla="val 16667" name="adj"/>
            </a:avLst>
          </a:prstGeom>
          <a:solidFill>
            <a:srgbClr val="3876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p6"/>
          <p:cNvSpPr/>
          <p:nvPr/>
        </p:nvSpPr>
        <p:spPr>
          <a:xfrm>
            <a:off x="1081436" y="2866329"/>
            <a:ext cx="8034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525" lIns="127500" spcFirstLastPara="1" rIns="127500" wrap="square" tIns="425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"/>
              <a:buFont typeface="Noto Sans"/>
              <a:buNone/>
            </a:pPr>
            <a:r>
              <a:rPr b="1" lang="en-US" sz="72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Concluído</a:t>
            </a:r>
            <a:endParaRPr b="0" i="0" sz="72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Google Shape;219;p6"/>
          <p:cNvSpPr/>
          <p:nvPr/>
        </p:nvSpPr>
        <p:spPr>
          <a:xfrm>
            <a:off x="3500450" y="1235529"/>
            <a:ext cx="2139600" cy="1937700"/>
          </a:xfrm>
          <a:prstGeom prst="rect">
            <a:avLst/>
          </a:prstGeom>
          <a:solidFill>
            <a:srgbClr val="FFFFFF">
              <a:alpha val="94117"/>
            </a:srgbClr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6"/>
          <p:cNvSpPr/>
          <p:nvPr/>
        </p:nvSpPr>
        <p:spPr>
          <a:xfrm>
            <a:off x="4393406" y="1426540"/>
            <a:ext cx="357300" cy="357300"/>
          </a:xfrm>
          <a:prstGeom prst="ellipse">
            <a:avLst/>
          </a:prstGeom>
          <a:solidFill>
            <a:srgbClr val="2E8B5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6"/>
          <p:cNvSpPr/>
          <p:nvPr/>
        </p:nvSpPr>
        <p:spPr>
          <a:xfrm>
            <a:off x="4393401" y="1426540"/>
            <a:ext cx="357300" cy="35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80"/>
              <a:buFont typeface="Noto Sans"/>
              <a:buNone/>
            </a:pPr>
            <a:r>
              <a:rPr b="1" i="0" lang="en-US" sz="1080" u="none" cap="none" strike="noStrik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2</a:t>
            </a:r>
            <a:endParaRPr b="0" i="0" sz="108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Google Shape;222;p6"/>
          <p:cNvSpPr/>
          <p:nvPr/>
        </p:nvSpPr>
        <p:spPr>
          <a:xfrm>
            <a:off x="3679031" y="1914464"/>
            <a:ext cx="1857300" cy="18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8B57"/>
              </a:buClr>
              <a:buSzPts val="989"/>
              <a:buFont typeface="Noto Sans"/>
              <a:buNone/>
            </a:pPr>
            <a:r>
              <a:rPr b="1" i="0" lang="en-US" sz="989" u="none" cap="none" strike="noStrike">
                <a:solidFill>
                  <a:srgbClr val="2E8B57"/>
                </a:solidFill>
                <a:latin typeface="Noto Sans"/>
                <a:ea typeface="Noto Sans"/>
                <a:cs typeface="Noto Sans"/>
                <a:sym typeface="Noto Sans"/>
              </a:rPr>
              <a:t>Integração com Sistemas</a:t>
            </a:r>
            <a:endParaRPr b="0" i="0" sz="98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p6"/>
          <p:cNvSpPr/>
          <p:nvPr/>
        </p:nvSpPr>
        <p:spPr>
          <a:xfrm>
            <a:off x="3679031" y="2160287"/>
            <a:ext cx="18573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810"/>
              <a:buFont typeface="Noto Sans"/>
              <a:buNone/>
            </a:pPr>
            <a:r>
              <a:rPr b="0" i="0" lang="en-US" sz="810" u="none" cap="none" strike="noStrike">
                <a:solidFill>
                  <a:srgbClr val="666666"/>
                </a:solidFill>
                <a:latin typeface="Noto Sans"/>
                <a:ea typeface="Noto Sans"/>
                <a:cs typeface="Noto Sans"/>
                <a:sym typeface="Noto Sans"/>
              </a:rPr>
              <a:t>Integração via API com sistemas contábeis populares como Tiny, permitindo importação automática de dados.</a:t>
            </a:r>
            <a:endParaRPr b="0" i="0" sz="81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6"/>
          <p:cNvSpPr/>
          <p:nvPr/>
        </p:nvSpPr>
        <p:spPr>
          <a:xfrm>
            <a:off x="4269100" y="2862129"/>
            <a:ext cx="660300" cy="208500"/>
          </a:xfrm>
          <a:prstGeom prst="roundRect">
            <a:avLst>
              <a:gd fmla="val 16667" name="adj"/>
            </a:avLst>
          </a:prstGeom>
          <a:solidFill>
            <a:srgbClr val="1E9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p6"/>
          <p:cNvSpPr/>
          <p:nvPr/>
        </p:nvSpPr>
        <p:spPr>
          <a:xfrm>
            <a:off x="4263239" y="2862129"/>
            <a:ext cx="660300" cy="2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525" lIns="127500" spcFirstLastPara="1" rIns="127500" wrap="square" tIns="425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"/>
              <a:buFont typeface="Noto Sans"/>
              <a:buNone/>
            </a:pPr>
            <a:r>
              <a:rPr b="1" i="0" lang="en-US" sz="720" u="none" cap="none" strike="noStrik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45 dias</a:t>
            </a:r>
            <a:endParaRPr b="0" i="0" sz="72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" name="Google Shape;226;p6"/>
          <p:cNvSpPr/>
          <p:nvPr/>
        </p:nvSpPr>
        <p:spPr>
          <a:xfrm>
            <a:off x="6572250" y="1235529"/>
            <a:ext cx="2143200" cy="1937700"/>
          </a:xfrm>
          <a:prstGeom prst="rect">
            <a:avLst/>
          </a:prstGeom>
          <a:solidFill>
            <a:srgbClr val="FFFFFF">
              <a:alpha val="94117"/>
            </a:srgbClr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" name="Google Shape;227;p6"/>
          <p:cNvSpPr/>
          <p:nvPr/>
        </p:nvSpPr>
        <p:spPr>
          <a:xfrm>
            <a:off x="7465219" y="1426540"/>
            <a:ext cx="357300" cy="357300"/>
          </a:xfrm>
          <a:prstGeom prst="ellipse">
            <a:avLst/>
          </a:prstGeom>
          <a:solidFill>
            <a:srgbClr val="2E8B5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Google Shape;228;p6"/>
          <p:cNvSpPr/>
          <p:nvPr/>
        </p:nvSpPr>
        <p:spPr>
          <a:xfrm>
            <a:off x="7465224" y="1426540"/>
            <a:ext cx="357300" cy="35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80"/>
              <a:buFont typeface="Noto Sans"/>
              <a:buNone/>
            </a:pPr>
            <a:r>
              <a:rPr b="1" i="0" lang="en-US" sz="1080" u="none" cap="none" strike="noStrik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3</a:t>
            </a:r>
            <a:endParaRPr b="0" i="0" sz="108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" name="Google Shape;229;p6"/>
          <p:cNvSpPr/>
          <p:nvPr/>
        </p:nvSpPr>
        <p:spPr>
          <a:xfrm>
            <a:off x="6750844" y="1914464"/>
            <a:ext cx="1857300" cy="18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8B57"/>
              </a:buClr>
              <a:buSzPts val="989"/>
              <a:buFont typeface="Noto Sans"/>
              <a:buNone/>
            </a:pPr>
            <a:r>
              <a:rPr b="1" i="0" lang="en-US" sz="989" u="none" cap="none" strike="noStrike">
                <a:solidFill>
                  <a:srgbClr val="2E8B57"/>
                </a:solidFill>
                <a:latin typeface="Noto Sans"/>
                <a:ea typeface="Noto Sans"/>
                <a:cs typeface="Noto Sans"/>
                <a:sym typeface="Noto Sans"/>
              </a:rPr>
              <a:t>Piloto Gratuito</a:t>
            </a:r>
            <a:endParaRPr b="0" i="0" sz="98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p6"/>
          <p:cNvSpPr/>
          <p:nvPr/>
        </p:nvSpPr>
        <p:spPr>
          <a:xfrm>
            <a:off x="6750844" y="2232282"/>
            <a:ext cx="18573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810"/>
              <a:buFont typeface="Noto Sans"/>
              <a:buNone/>
            </a:pPr>
            <a:r>
              <a:rPr b="0" i="0" lang="en-US" sz="810" u="none" cap="none" strike="noStrike">
                <a:solidFill>
                  <a:srgbClr val="666666"/>
                </a:solidFill>
                <a:latin typeface="Noto Sans"/>
                <a:ea typeface="Noto Sans"/>
                <a:cs typeface="Noto Sans"/>
                <a:sym typeface="Noto Sans"/>
              </a:rPr>
              <a:t>Programa piloto com 50 empresas em São Paulo para validação real e coleta de feedback valioso.</a:t>
            </a:r>
            <a:endParaRPr b="0" i="0" sz="81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Google Shape;231;p6"/>
          <p:cNvSpPr/>
          <p:nvPr/>
        </p:nvSpPr>
        <p:spPr>
          <a:xfrm>
            <a:off x="7362304" y="2862129"/>
            <a:ext cx="660300" cy="208500"/>
          </a:xfrm>
          <a:prstGeom prst="roundRect">
            <a:avLst>
              <a:gd fmla="val 16667" name="adj"/>
            </a:avLst>
          </a:prstGeom>
          <a:solidFill>
            <a:srgbClr val="1E9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p6"/>
          <p:cNvSpPr/>
          <p:nvPr/>
        </p:nvSpPr>
        <p:spPr>
          <a:xfrm>
            <a:off x="7373929" y="2862129"/>
            <a:ext cx="660300" cy="2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525" lIns="127500" spcFirstLastPara="1" rIns="127500" wrap="square" tIns="425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"/>
              <a:buFont typeface="Noto Sans"/>
              <a:buNone/>
            </a:pPr>
            <a:r>
              <a:rPr b="1" i="0" lang="en-US" sz="720" u="none" cap="none" strike="noStrik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60 dias</a:t>
            </a:r>
            <a:endParaRPr b="0" i="0" sz="72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p6"/>
          <p:cNvSpPr/>
          <p:nvPr/>
        </p:nvSpPr>
        <p:spPr>
          <a:xfrm>
            <a:off x="428625" y="3565075"/>
            <a:ext cx="8286900" cy="1291800"/>
          </a:xfrm>
          <a:prstGeom prst="rect">
            <a:avLst/>
          </a:prstGeom>
          <a:solidFill>
            <a:srgbClr val="FFFFFF">
              <a:alpha val="94117"/>
            </a:srgbClr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p6"/>
          <p:cNvSpPr/>
          <p:nvPr/>
        </p:nvSpPr>
        <p:spPr>
          <a:xfrm>
            <a:off x="657225" y="3613975"/>
            <a:ext cx="79011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350"/>
              <a:buFont typeface="Noto Sans"/>
              <a:buNone/>
            </a:pPr>
            <a:r>
              <a:rPr b="1" i="0" lang="en-US" sz="1350" u="none" cap="none" strike="noStrike">
                <a:solidFill>
                  <a:srgbClr val="1F2937"/>
                </a:solidFill>
                <a:latin typeface="Noto Sans"/>
                <a:ea typeface="Noto Sans"/>
                <a:cs typeface="Noto Sans"/>
                <a:sym typeface="Noto Sans"/>
              </a:rPr>
              <a:t>Objetivos de Cada Fase</a:t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235" name="Google Shape;235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71036" y="3956875"/>
            <a:ext cx="267891" cy="214313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6"/>
          <p:cNvSpPr/>
          <p:nvPr/>
        </p:nvSpPr>
        <p:spPr>
          <a:xfrm>
            <a:off x="657225" y="4256912"/>
            <a:ext cx="25671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900"/>
              <a:buFont typeface="Noto Sans"/>
              <a:buNone/>
            </a:pPr>
            <a:r>
              <a:rPr b="1" i="0" lang="en-US" sz="900" u="none" cap="none" strike="noStrike">
                <a:solidFill>
                  <a:srgbClr val="1F2937"/>
                </a:solidFill>
                <a:latin typeface="Noto Sans"/>
                <a:ea typeface="Noto Sans"/>
                <a:cs typeface="Noto Sans"/>
                <a:sym typeface="Noto Sans"/>
              </a:rPr>
              <a:t>Fase 1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Google Shape;237;p6"/>
          <p:cNvSpPr/>
          <p:nvPr/>
        </p:nvSpPr>
        <p:spPr>
          <a:xfrm>
            <a:off x="657225" y="4485512"/>
            <a:ext cx="2567100" cy="14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788"/>
              <a:buFont typeface="Noto Sans"/>
              <a:buNone/>
            </a:pPr>
            <a:r>
              <a:rPr b="0" i="0" lang="en-US" sz="788" u="none" cap="none" strike="noStrike">
                <a:solidFill>
                  <a:srgbClr val="4B5563"/>
                </a:solidFill>
                <a:latin typeface="Noto Sans"/>
                <a:ea typeface="Noto Sans"/>
                <a:cs typeface="Noto Sans"/>
                <a:sym typeface="Noto Sans"/>
              </a:rPr>
              <a:t>Prova de conceito técnica e funcional</a:t>
            </a:r>
            <a:endParaRPr b="0" i="0" sz="78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238" name="Google Shape;238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491605" y="3956875"/>
            <a:ext cx="160734" cy="214313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6"/>
          <p:cNvSpPr/>
          <p:nvPr/>
        </p:nvSpPr>
        <p:spPr>
          <a:xfrm>
            <a:off x="3324216" y="4256912"/>
            <a:ext cx="25671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900"/>
              <a:buFont typeface="Noto Sans"/>
              <a:buNone/>
            </a:pPr>
            <a:r>
              <a:rPr b="1" i="0" lang="en-US" sz="900" u="none" cap="none" strike="noStrike">
                <a:solidFill>
                  <a:srgbClr val="1F2937"/>
                </a:solidFill>
                <a:latin typeface="Noto Sans"/>
                <a:ea typeface="Noto Sans"/>
                <a:cs typeface="Noto Sans"/>
                <a:sym typeface="Noto Sans"/>
              </a:rPr>
              <a:t>Fase 2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6"/>
          <p:cNvSpPr/>
          <p:nvPr/>
        </p:nvSpPr>
        <p:spPr>
          <a:xfrm>
            <a:off x="3324216" y="4485512"/>
            <a:ext cx="2567100" cy="14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788"/>
              <a:buFont typeface="Noto Sans"/>
              <a:buNone/>
            </a:pPr>
            <a:r>
              <a:rPr b="0" i="0" lang="en-US" sz="788" u="none" cap="none" strike="noStrike">
                <a:solidFill>
                  <a:srgbClr val="4B5563"/>
                </a:solidFill>
                <a:latin typeface="Noto Sans"/>
                <a:ea typeface="Noto Sans"/>
                <a:cs typeface="Noto Sans"/>
                <a:sym typeface="Noto Sans"/>
              </a:rPr>
              <a:t>Integração e escalabilidade</a:t>
            </a:r>
            <a:endParaRPr b="0" i="0" sz="78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241" name="Google Shape;241;p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105045" y="3956875"/>
            <a:ext cx="267891" cy="214313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6"/>
          <p:cNvSpPr/>
          <p:nvPr/>
        </p:nvSpPr>
        <p:spPr>
          <a:xfrm>
            <a:off x="5991206" y="4256912"/>
            <a:ext cx="25671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900"/>
              <a:buFont typeface="Noto Sans"/>
              <a:buNone/>
            </a:pPr>
            <a:r>
              <a:rPr b="1" i="0" lang="en-US" sz="900" u="none" cap="none" strike="noStrike">
                <a:solidFill>
                  <a:srgbClr val="1F2937"/>
                </a:solidFill>
                <a:latin typeface="Noto Sans"/>
                <a:ea typeface="Noto Sans"/>
                <a:cs typeface="Noto Sans"/>
                <a:sym typeface="Noto Sans"/>
              </a:rPr>
              <a:t>Fase 3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" name="Google Shape;243;p6"/>
          <p:cNvSpPr/>
          <p:nvPr/>
        </p:nvSpPr>
        <p:spPr>
          <a:xfrm>
            <a:off x="5991206" y="4485512"/>
            <a:ext cx="2567100" cy="14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788"/>
              <a:buFont typeface="Noto Sans"/>
              <a:buNone/>
            </a:pPr>
            <a:r>
              <a:rPr b="0" i="0" lang="en-US" sz="788" u="none" cap="none" strike="noStrike">
                <a:solidFill>
                  <a:srgbClr val="4B5563"/>
                </a:solidFill>
                <a:latin typeface="Noto Sans"/>
                <a:ea typeface="Noto Sans"/>
                <a:cs typeface="Noto Sans"/>
                <a:sym typeface="Noto Sans"/>
              </a:rPr>
              <a:t>Validação de mercado e feedback</a:t>
            </a:r>
            <a:endParaRPr b="0" i="0" sz="78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39f91925561_1_3"/>
          <p:cNvSpPr/>
          <p:nvPr/>
        </p:nvSpPr>
        <p:spPr>
          <a:xfrm>
            <a:off x="428625" y="123825"/>
            <a:ext cx="40719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Noto Sans"/>
              <a:buNone/>
            </a:pPr>
            <a:r>
              <a:rPr b="1" lang="en-US" sz="270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Protótipo</a:t>
            </a:r>
            <a:endParaRPr b="0" i="0" sz="27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" name="Google Shape;250;g39f91925561_1_3"/>
          <p:cNvSpPr/>
          <p:nvPr/>
        </p:nvSpPr>
        <p:spPr>
          <a:xfrm>
            <a:off x="44238" y="4937469"/>
            <a:ext cx="3643200" cy="14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788"/>
              <a:buFont typeface="Noto Sans"/>
              <a:buNone/>
            </a:pPr>
            <a:r>
              <a:rPr b="1" lang="en-US" sz="788">
                <a:solidFill>
                  <a:srgbClr val="374151"/>
                </a:solidFill>
                <a:latin typeface="Noto Sans"/>
                <a:ea typeface="Noto Sans"/>
                <a:cs typeface="Noto Sans"/>
                <a:sym typeface="Noto Sans"/>
              </a:rPr>
              <a:t>Disponível em</a:t>
            </a:r>
            <a:r>
              <a:rPr b="1" lang="en-US" sz="788" u="sng">
                <a:solidFill>
                  <a:schemeClr val="hlink"/>
                </a:solidFill>
                <a:latin typeface="Noto Sans"/>
                <a:ea typeface="Noto Sans"/>
                <a:cs typeface="Noto Sans"/>
                <a:sym typeface="Noto Sans"/>
                <a:hlinkClick r:id="rId4"/>
              </a:rPr>
              <a:t> PROTÓTIPO</a:t>
            </a:r>
            <a:endParaRPr b="0" i="0" sz="78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1" name="Google Shape;251;g39f91925561_1_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6575" y="581150"/>
            <a:ext cx="2810400" cy="2089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52" name="Google Shape;252;g39f91925561_1_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43864" y="581200"/>
            <a:ext cx="2810521" cy="20894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53" name="Google Shape;253;g39f91925561_1_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164875" y="581200"/>
            <a:ext cx="2810400" cy="2089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54" name="Google Shape;254;g39f91925561_1_3"/>
          <p:cNvPicPr preferRelativeResize="0"/>
          <p:nvPr/>
        </p:nvPicPr>
        <p:blipFill rotWithShape="1">
          <a:blip r:embed="rId8">
            <a:alphaModFix/>
          </a:blip>
          <a:srcRect b="0" l="0" r="1574" t="0"/>
          <a:stretch/>
        </p:blipFill>
        <p:spPr>
          <a:xfrm>
            <a:off x="3240150" y="2743025"/>
            <a:ext cx="2810501" cy="202929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55" name="Google Shape;255;g39f91925561_1_3"/>
          <p:cNvPicPr preferRelativeResize="0"/>
          <p:nvPr/>
        </p:nvPicPr>
        <p:blipFill rotWithShape="1">
          <a:blip r:embed="rId9">
            <a:alphaModFix/>
          </a:blip>
          <a:srcRect b="1703" l="1288" r="1122" t="2565"/>
          <a:stretch/>
        </p:blipFill>
        <p:spPr>
          <a:xfrm>
            <a:off x="6183075" y="2743025"/>
            <a:ext cx="2773999" cy="2029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56" name="Google Shape;256;g39f91925561_1_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86575" y="2743025"/>
            <a:ext cx="2810400" cy="2029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7"/>
          <p:cNvSpPr/>
          <p:nvPr/>
        </p:nvSpPr>
        <p:spPr>
          <a:xfrm>
            <a:off x="428625" y="47625"/>
            <a:ext cx="83583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Noto Sans"/>
              <a:buNone/>
            </a:pPr>
            <a:r>
              <a:rPr b="1" i="0" lang="en-US" sz="2700" u="none" cap="none" strike="noStrik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AIOPs-Agentes-de-TI</a:t>
            </a:r>
            <a:endParaRPr b="1" i="0" sz="2700" u="none" cap="none" strike="noStrike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263" name="Google Shape;263;p7"/>
          <p:cNvSpPr/>
          <p:nvPr/>
        </p:nvSpPr>
        <p:spPr>
          <a:xfrm>
            <a:off x="428625" y="466725"/>
            <a:ext cx="83583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25"/>
              <a:buFont typeface="Noto Sans"/>
              <a:buNone/>
            </a:pPr>
            <a:r>
              <a:rPr b="0" i="0" lang="en-US" sz="1125" u="none" cap="none" strike="noStrik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Combinação de conhecimento técnico e acadêmico para inovação em automação fiscal</a:t>
            </a:r>
            <a:endParaRPr b="0" i="0" sz="112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" name="Google Shape;264;p7"/>
          <p:cNvSpPr/>
          <p:nvPr/>
        </p:nvSpPr>
        <p:spPr>
          <a:xfrm>
            <a:off x="428625" y="752075"/>
            <a:ext cx="4000500" cy="2614200"/>
          </a:xfrm>
          <a:prstGeom prst="rect">
            <a:avLst/>
          </a:prstGeom>
          <a:solidFill>
            <a:srgbClr val="FFFFFF">
              <a:alpha val="94117"/>
            </a:srgbClr>
          </a:solidFill>
          <a:ln cap="flat" cmpd="sng" w="9525">
            <a:solidFill>
              <a:srgbClr val="2E8B57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7"/>
          <p:cNvSpPr/>
          <p:nvPr/>
        </p:nvSpPr>
        <p:spPr>
          <a:xfrm>
            <a:off x="2071699" y="993100"/>
            <a:ext cx="638100" cy="602400"/>
          </a:xfrm>
          <a:prstGeom prst="ellipse">
            <a:avLst/>
          </a:prstGeom>
          <a:solidFill>
            <a:srgbClr val="1E9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266" name="Google Shape;266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65734" y="1168922"/>
            <a:ext cx="250031" cy="241013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7"/>
          <p:cNvSpPr/>
          <p:nvPr/>
        </p:nvSpPr>
        <p:spPr>
          <a:xfrm>
            <a:off x="714375" y="1716128"/>
            <a:ext cx="3500400" cy="21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8B57"/>
              </a:buClr>
              <a:buSzPts val="1350"/>
              <a:buFont typeface="Noto Sans"/>
              <a:buNone/>
            </a:pPr>
            <a:r>
              <a:rPr b="1" i="0" lang="en-US" sz="1350" u="none" cap="none" strike="noStrike">
                <a:solidFill>
                  <a:srgbClr val="2E8B57"/>
                </a:solidFill>
                <a:latin typeface="Noto Sans"/>
                <a:ea typeface="Noto Sans"/>
                <a:cs typeface="Noto Sans"/>
                <a:sym typeface="Noto Sans"/>
              </a:rPr>
              <a:t>André Amorim, André Nickel, André Pinto, Murilo Ferrari</a:t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p7"/>
          <p:cNvSpPr/>
          <p:nvPr/>
        </p:nvSpPr>
        <p:spPr>
          <a:xfrm>
            <a:off x="714375" y="2057564"/>
            <a:ext cx="3500400" cy="15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90FF"/>
              </a:buClr>
              <a:buSzPts val="989"/>
              <a:buFont typeface="Noto Sans"/>
              <a:buNone/>
            </a:pPr>
            <a:r>
              <a:rPr b="1" i="0" lang="en-US" sz="989" u="none" cap="none" strike="noStrike">
                <a:solidFill>
                  <a:srgbClr val="1E90FF"/>
                </a:solidFill>
                <a:latin typeface="Noto Sans"/>
                <a:ea typeface="Noto Sans"/>
                <a:cs typeface="Noto Sans"/>
                <a:sym typeface="Noto Sans"/>
              </a:rPr>
              <a:t>Desenvolvedores</a:t>
            </a:r>
            <a:endParaRPr b="0" i="0" sz="98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9" name="Google Shape;269;p7"/>
          <p:cNvSpPr/>
          <p:nvPr/>
        </p:nvSpPr>
        <p:spPr>
          <a:xfrm>
            <a:off x="714375" y="2242755"/>
            <a:ext cx="3500400" cy="58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855"/>
              <a:buFont typeface="Noto Sans"/>
              <a:buNone/>
            </a:pPr>
            <a:r>
              <a:rPr b="0" i="0" lang="en-US" sz="855" u="none" cap="none" strike="noStrike">
                <a:solidFill>
                  <a:srgbClr val="666666"/>
                </a:solidFill>
                <a:latin typeface="Noto Sans"/>
                <a:ea typeface="Noto Sans"/>
                <a:cs typeface="Noto Sans"/>
                <a:sym typeface="Noto Sans"/>
              </a:rPr>
              <a:t>Estudantes de IA com foco em automação, responsáveis pela arquitetura, desenvolvimento e implementação do agente de IA. Especialistas em tecnologias modernas e melhores práticas de desenvolvimento.</a:t>
            </a:r>
            <a:endParaRPr b="0" i="0" sz="85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0" name="Google Shape;270;p7"/>
          <p:cNvSpPr/>
          <p:nvPr/>
        </p:nvSpPr>
        <p:spPr>
          <a:xfrm>
            <a:off x="4714875" y="752075"/>
            <a:ext cx="4000500" cy="2614200"/>
          </a:xfrm>
          <a:prstGeom prst="rect">
            <a:avLst/>
          </a:prstGeom>
          <a:solidFill>
            <a:srgbClr val="FFFFFF">
              <a:alpha val="94117"/>
            </a:srgbClr>
          </a:solidFill>
          <a:ln cap="flat" cmpd="sng" w="9525">
            <a:solidFill>
              <a:srgbClr val="2E8B57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p7"/>
          <p:cNvSpPr/>
          <p:nvPr/>
        </p:nvSpPr>
        <p:spPr>
          <a:xfrm>
            <a:off x="6357949" y="993100"/>
            <a:ext cx="649200" cy="602400"/>
          </a:xfrm>
          <a:prstGeom prst="ellipse">
            <a:avLst/>
          </a:prstGeom>
          <a:solidFill>
            <a:srgbClr val="1E9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272" name="Google Shape;272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503956" y="1165386"/>
            <a:ext cx="357188" cy="241013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7"/>
          <p:cNvSpPr/>
          <p:nvPr/>
        </p:nvSpPr>
        <p:spPr>
          <a:xfrm>
            <a:off x="5000625" y="1716128"/>
            <a:ext cx="3500400" cy="21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8B57"/>
              </a:buClr>
              <a:buSzPts val="1350"/>
              <a:buFont typeface="Noto Sans"/>
              <a:buNone/>
            </a:pPr>
            <a:r>
              <a:rPr b="1" i="0" lang="en-US" sz="1350" u="none" cap="none" strike="noStrike">
                <a:solidFill>
                  <a:srgbClr val="2E8B57"/>
                </a:solidFill>
                <a:latin typeface="Noto Sans"/>
                <a:ea typeface="Noto Sans"/>
                <a:cs typeface="Noto Sans"/>
                <a:sym typeface="Noto Sans"/>
              </a:rPr>
              <a:t>Celso Azevedo</a:t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" name="Google Shape;274;p7"/>
          <p:cNvSpPr/>
          <p:nvPr/>
        </p:nvSpPr>
        <p:spPr>
          <a:xfrm>
            <a:off x="5000625" y="2025428"/>
            <a:ext cx="3500400" cy="15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90FF"/>
              </a:buClr>
              <a:buSzPts val="989"/>
              <a:buFont typeface="Noto Sans"/>
              <a:buNone/>
            </a:pPr>
            <a:r>
              <a:rPr b="1" i="0" lang="en-US" sz="989" u="none" cap="none" strike="noStrike">
                <a:solidFill>
                  <a:srgbClr val="1E90FF"/>
                </a:solidFill>
                <a:latin typeface="Noto Sans"/>
                <a:ea typeface="Noto Sans"/>
                <a:cs typeface="Noto Sans"/>
                <a:sym typeface="Noto Sans"/>
              </a:rPr>
              <a:t>Orientação e Colaboração</a:t>
            </a:r>
            <a:endParaRPr b="0" i="0" sz="98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Google Shape;275;p7"/>
          <p:cNvSpPr/>
          <p:nvPr/>
        </p:nvSpPr>
        <p:spPr>
          <a:xfrm>
            <a:off x="5000625" y="2242755"/>
            <a:ext cx="3500400" cy="58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855"/>
              <a:buFont typeface="Noto Sans"/>
              <a:buNone/>
            </a:pPr>
            <a:r>
              <a:rPr b="0" i="0" lang="en-US" sz="855" u="none" cap="none" strike="noStrike">
                <a:solidFill>
                  <a:srgbClr val="666666"/>
                </a:solidFill>
                <a:latin typeface="Noto Sans"/>
                <a:ea typeface="Noto Sans"/>
                <a:cs typeface="Noto Sans"/>
                <a:sym typeface="Noto Sans"/>
              </a:rPr>
              <a:t>Apoio de professor e especialista do curso de Agentes de IA, fornecendo insights valiosos e direcionamento técnico. Colaboração com colegas promove inovação e aprendizado contínuo.</a:t>
            </a:r>
            <a:endParaRPr b="0" i="0" sz="85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6" name="Google Shape;276;p7"/>
          <p:cNvSpPr/>
          <p:nvPr/>
        </p:nvSpPr>
        <p:spPr>
          <a:xfrm>
            <a:off x="5408070" y="2919193"/>
            <a:ext cx="566700" cy="175800"/>
          </a:xfrm>
          <a:prstGeom prst="roundRect">
            <a:avLst>
              <a:gd fmla="val 16667" name="adj"/>
            </a:avLst>
          </a:prstGeom>
          <a:solidFill>
            <a:srgbClr val="E8F5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7"/>
          <p:cNvSpPr/>
          <p:nvPr/>
        </p:nvSpPr>
        <p:spPr>
          <a:xfrm>
            <a:off x="5408070" y="2919193"/>
            <a:ext cx="638100" cy="1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525" lIns="102100" spcFirstLastPara="1" rIns="102100" wrap="square" tIns="425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8B57"/>
              </a:buClr>
              <a:buSzPts val="720"/>
              <a:buFont typeface="Noto Sans"/>
              <a:buNone/>
            </a:pPr>
            <a:r>
              <a:rPr b="1" i="0" lang="en-US" sz="720" u="none" cap="none" strike="noStrike">
                <a:solidFill>
                  <a:srgbClr val="2E8B57"/>
                </a:solidFill>
                <a:latin typeface="Noto Sans"/>
                <a:ea typeface="Noto Sans"/>
                <a:cs typeface="Noto Sans"/>
                <a:sym typeface="Noto Sans"/>
              </a:rPr>
              <a:t>Pesquisa</a:t>
            </a:r>
            <a:endParaRPr b="0" i="0" sz="72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8" name="Google Shape;278;p7"/>
          <p:cNvSpPr/>
          <p:nvPr/>
        </p:nvSpPr>
        <p:spPr>
          <a:xfrm>
            <a:off x="6031892" y="2919193"/>
            <a:ext cx="668400" cy="175800"/>
          </a:xfrm>
          <a:prstGeom prst="roundRect">
            <a:avLst>
              <a:gd fmla="val 16667" name="adj"/>
            </a:avLst>
          </a:prstGeom>
          <a:solidFill>
            <a:srgbClr val="E8F5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7"/>
          <p:cNvSpPr/>
          <p:nvPr/>
        </p:nvSpPr>
        <p:spPr>
          <a:xfrm>
            <a:off x="6031892" y="2919193"/>
            <a:ext cx="739800" cy="1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525" lIns="102100" spcFirstLastPara="1" rIns="102100" wrap="square" tIns="425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8B57"/>
              </a:buClr>
              <a:buSzPts val="720"/>
              <a:buFont typeface="Noto Sans"/>
              <a:buNone/>
            </a:pPr>
            <a:r>
              <a:rPr b="1" i="0" lang="en-US" sz="720" u="none" cap="none" strike="noStrike">
                <a:solidFill>
                  <a:srgbClr val="2E8B57"/>
                </a:solidFill>
                <a:latin typeface="Noto Sans"/>
                <a:ea typeface="Noto Sans"/>
                <a:cs typeface="Noto Sans"/>
                <a:sym typeface="Noto Sans"/>
              </a:rPr>
              <a:t>Orientação</a:t>
            </a:r>
            <a:endParaRPr b="0" i="0" sz="72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0" name="Google Shape;280;p7"/>
          <p:cNvSpPr/>
          <p:nvPr/>
        </p:nvSpPr>
        <p:spPr>
          <a:xfrm>
            <a:off x="6757457" y="2919193"/>
            <a:ext cx="577500" cy="175800"/>
          </a:xfrm>
          <a:prstGeom prst="roundRect">
            <a:avLst>
              <a:gd fmla="val 16667" name="adj"/>
            </a:avLst>
          </a:prstGeom>
          <a:solidFill>
            <a:srgbClr val="E8F5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7"/>
          <p:cNvSpPr/>
          <p:nvPr/>
        </p:nvSpPr>
        <p:spPr>
          <a:xfrm>
            <a:off x="6757457" y="2919193"/>
            <a:ext cx="649200" cy="1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525" lIns="102100" spcFirstLastPara="1" rIns="102100" wrap="square" tIns="425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8B57"/>
              </a:buClr>
              <a:buSzPts val="720"/>
              <a:buFont typeface="Noto Sans"/>
              <a:buNone/>
            </a:pPr>
            <a:r>
              <a:rPr b="1" i="0" lang="en-US" sz="720" u="none" cap="none" strike="noStrike">
                <a:solidFill>
                  <a:srgbClr val="2E8B57"/>
                </a:solidFill>
                <a:latin typeface="Noto Sans"/>
                <a:ea typeface="Noto Sans"/>
                <a:cs typeface="Noto Sans"/>
                <a:sym typeface="Noto Sans"/>
              </a:rPr>
              <a:t>Inovação</a:t>
            </a:r>
            <a:endParaRPr b="0" i="0" sz="72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7"/>
          <p:cNvSpPr/>
          <p:nvPr/>
        </p:nvSpPr>
        <p:spPr>
          <a:xfrm>
            <a:off x="7392246" y="2919193"/>
            <a:ext cx="630000" cy="175800"/>
          </a:xfrm>
          <a:prstGeom prst="roundRect">
            <a:avLst>
              <a:gd fmla="val 16667" name="adj"/>
            </a:avLst>
          </a:prstGeom>
          <a:solidFill>
            <a:srgbClr val="E8F5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7"/>
          <p:cNvSpPr/>
          <p:nvPr/>
        </p:nvSpPr>
        <p:spPr>
          <a:xfrm>
            <a:off x="7392246" y="2919193"/>
            <a:ext cx="701400" cy="1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525" lIns="102100" spcFirstLastPara="1" rIns="102100" wrap="square" tIns="425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8B57"/>
              </a:buClr>
              <a:buSzPts val="720"/>
              <a:buFont typeface="Noto Sans"/>
              <a:buNone/>
            </a:pPr>
            <a:r>
              <a:rPr b="1" i="0" lang="en-US" sz="720" u="none" cap="none" strike="noStrike">
                <a:solidFill>
                  <a:srgbClr val="2E8B57"/>
                </a:solidFill>
                <a:latin typeface="Noto Sans"/>
                <a:ea typeface="Noto Sans"/>
                <a:cs typeface="Noto Sans"/>
                <a:sym typeface="Noto Sans"/>
              </a:rPr>
              <a:t>Qualidade</a:t>
            </a:r>
            <a:endParaRPr b="0" i="0" sz="72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4" name="Google Shape;284;p7"/>
          <p:cNvSpPr/>
          <p:nvPr/>
        </p:nvSpPr>
        <p:spPr>
          <a:xfrm>
            <a:off x="428625" y="3655254"/>
            <a:ext cx="8286900" cy="1324800"/>
          </a:xfrm>
          <a:prstGeom prst="rect">
            <a:avLst/>
          </a:prstGeom>
          <a:solidFill>
            <a:srgbClr val="FFFFFF">
              <a:alpha val="94117"/>
            </a:srgbClr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p7"/>
          <p:cNvSpPr/>
          <p:nvPr/>
        </p:nvSpPr>
        <p:spPr>
          <a:xfrm>
            <a:off x="657225" y="3745597"/>
            <a:ext cx="7901100" cy="19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350"/>
              <a:buFont typeface="Noto Sans"/>
              <a:buNone/>
            </a:pPr>
            <a:r>
              <a:rPr b="1" i="0" lang="en-US" sz="1350" u="none" cap="none" strike="noStrike">
                <a:solidFill>
                  <a:srgbClr val="1F2937"/>
                </a:solidFill>
                <a:latin typeface="Noto Sans"/>
                <a:ea typeface="Noto Sans"/>
                <a:cs typeface="Noto Sans"/>
                <a:sym typeface="Noto Sans"/>
              </a:rPr>
              <a:t>Nossos Valores</a:t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286" name="Google Shape;286;p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789509" y="4083015"/>
            <a:ext cx="192881" cy="216912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7"/>
          <p:cNvSpPr/>
          <p:nvPr/>
        </p:nvSpPr>
        <p:spPr>
          <a:xfrm>
            <a:off x="657225" y="4396332"/>
            <a:ext cx="2529000" cy="14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900"/>
              <a:buFont typeface="Noto Sans"/>
              <a:buNone/>
            </a:pPr>
            <a:r>
              <a:rPr b="1" i="0" lang="en-US" sz="900" u="none" cap="none" strike="noStrike">
                <a:solidFill>
                  <a:srgbClr val="1F2937"/>
                </a:solidFill>
                <a:latin typeface="Noto Sans"/>
                <a:ea typeface="Noto Sans"/>
                <a:cs typeface="Noto Sans"/>
                <a:sym typeface="Noto Sans"/>
              </a:rPr>
              <a:t>Inovação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Google Shape;288;p7"/>
          <p:cNvSpPr/>
          <p:nvPr/>
        </p:nvSpPr>
        <p:spPr>
          <a:xfrm>
            <a:off x="657225" y="4589143"/>
            <a:ext cx="25290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788"/>
              <a:buFont typeface="Noto Sans"/>
              <a:buNone/>
            </a:pPr>
            <a:r>
              <a:rPr b="0" i="0" lang="en-US" sz="788" u="none" cap="none" strike="noStrike">
                <a:solidFill>
                  <a:srgbClr val="4B5563"/>
                </a:solidFill>
                <a:latin typeface="Noto Sans"/>
                <a:ea typeface="Noto Sans"/>
                <a:cs typeface="Noto Sans"/>
                <a:sym typeface="Noto Sans"/>
              </a:rPr>
              <a:t>Sempre buscando soluções criativas e tecnologias de ponta</a:t>
            </a:r>
            <a:endParaRPr b="0" i="0" sz="78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289" name="Google Shape;289;p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411266" y="4083015"/>
            <a:ext cx="321469" cy="216912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7"/>
          <p:cNvSpPr/>
          <p:nvPr/>
        </p:nvSpPr>
        <p:spPr>
          <a:xfrm>
            <a:off x="3343275" y="4396332"/>
            <a:ext cx="2529000" cy="14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900"/>
              <a:buFont typeface="Noto Sans"/>
              <a:buNone/>
            </a:pPr>
            <a:r>
              <a:rPr b="1" i="0" lang="en-US" sz="900" u="none" cap="none" strike="noStrike">
                <a:solidFill>
                  <a:srgbClr val="1F2937"/>
                </a:solidFill>
                <a:latin typeface="Noto Sans"/>
                <a:ea typeface="Noto Sans"/>
                <a:cs typeface="Noto Sans"/>
                <a:sym typeface="Noto Sans"/>
              </a:rPr>
              <a:t>Colaboração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1" name="Google Shape;291;p7"/>
          <p:cNvSpPr/>
          <p:nvPr/>
        </p:nvSpPr>
        <p:spPr>
          <a:xfrm>
            <a:off x="3343275" y="4589143"/>
            <a:ext cx="25290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788"/>
              <a:buFont typeface="Noto Sans"/>
              <a:buNone/>
            </a:pPr>
            <a:r>
              <a:rPr b="0" i="0" lang="en-US" sz="788" u="none" cap="none" strike="noStrike">
                <a:solidFill>
                  <a:srgbClr val="4B5563"/>
                </a:solidFill>
                <a:latin typeface="Noto Sans"/>
                <a:ea typeface="Noto Sans"/>
                <a:cs typeface="Noto Sans"/>
                <a:sym typeface="Noto Sans"/>
              </a:rPr>
              <a:t>Trabalho em equipe e parceria com a comunidade acadêmica</a:t>
            </a:r>
            <a:endParaRPr b="0" i="0" sz="78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292" name="Google Shape;292;p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161609" y="4083015"/>
            <a:ext cx="192881" cy="216912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7"/>
          <p:cNvSpPr/>
          <p:nvPr/>
        </p:nvSpPr>
        <p:spPr>
          <a:xfrm>
            <a:off x="6029325" y="4396332"/>
            <a:ext cx="2529000" cy="14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900"/>
              <a:buFont typeface="Noto Sans"/>
              <a:buNone/>
            </a:pPr>
            <a:r>
              <a:rPr b="1" i="0" lang="en-US" sz="900" u="none" cap="none" strike="noStrike">
                <a:solidFill>
                  <a:srgbClr val="1F2937"/>
                </a:solidFill>
                <a:latin typeface="Noto Sans"/>
                <a:ea typeface="Noto Sans"/>
                <a:cs typeface="Noto Sans"/>
                <a:sym typeface="Noto Sans"/>
              </a:rPr>
              <a:t>Excelência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4" name="Google Shape;294;p7"/>
          <p:cNvSpPr/>
          <p:nvPr/>
        </p:nvSpPr>
        <p:spPr>
          <a:xfrm>
            <a:off x="6029325" y="4589143"/>
            <a:ext cx="2529000" cy="12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788"/>
              <a:buFont typeface="Noto Sans"/>
              <a:buNone/>
            </a:pPr>
            <a:r>
              <a:rPr b="0" i="0" lang="en-US" sz="788" u="none" cap="none" strike="noStrike">
                <a:solidFill>
                  <a:srgbClr val="4B5563"/>
                </a:solidFill>
                <a:latin typeface="Noto Sans"/>
                <a:ea typeface="Noto Sans"/>
                <a:cs typeface="Noto Sans"/>
                <a:sym typeface="Noto Sans"/>
              </a:rPr>
              <a:t>Compromisso com qualidade e melhores práticas</a:t>
            </a:r>
            <a:endParaRPr b="0" i="0" sz="78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5" name="Google Shape;295;p7"/>
          <p:cNvSpPr/>
          <p:nvPr/>
        </p:nvSpPr>
        <p:spPr>
          <a:xfrm>
            <a:off x="1354522" y="2917407"/>
            <a:ext cx="488700" cy="208500"/>
          </a:xfrm>
          <a:prstGeom prst="roundRect">
            <a:avLst>
              <a:gd fmla="val 16667" name="adj"/>
            </a:avLst>
          </a:prstGeom>
          <a:solidFill>
            <a:srgbClr val="E8F5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7"/>
          <p:cNvSpPr/>
          <p:nvPr/>
        </p:nvSpPr>
        <p:spPr>
          <a:xfrm>
            <a:off x="1354525" y="2917400"/>
            <a:ext cx="488700" cy="2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525" lIns="102100" spcFirstLastPara="1" rIns="102100" wrap="square" tIns="425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8B57"/>
              </a:buClr>
              <a:buSzPts val="720"/>
              <a:buFont typeface="Noto Sans"/>
              <a:buNone/>
            </a:pPr>
            <a:r>
              <a:rPr b="1" i="0" lang="en-US" sz="720" u="none" cap="none" strike="noStrike">
                <a:solidFill>
                  <a:srgbClr val="2E8B57"/>
                </a:solidFill>
                <a:latin typeface="Noto Sans"/>
                <a:ea typeface="Noto Sans"/>
                <a:cs typeface="Noto Sans"/>
                <a:sym typeface="Noto Sans"/>
              </a:rPr>
              <a:t>n8n</a:t>
            </a:r>
            <a:endParaRPr b="0" i="0" sz="72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7" name="Google Shape;297;p7"/>
          <p:cNvSpPr/>
          <p:nvPr/>
        </p:nvSpPr>
        <p:spPr>
          <a:xfrm>
            <a:off x="1900349" y="2917407"/>
            <a:ext cx="438300" cy="208500"/>
          </a:xfrm>
          <a:prstGeom prst="roundRect">
            <a:avLst>
              <a:gd fmla="val 16667" name="adj"/>
            </a:avLst>
          </a:prstGeom>
          <a:solidFill>
            <a:srgbClr val="E8F5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" name="Google Shape;298;p7"/>
          <p:cNvSpPr/>
          <p:nvPr/>
        </p:nvSpPr>
        <p:spPr>
          <a:xfrm>
            <a:off x="1849950" y="2917400"/>
            <a:ext cx="488700" cy="2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525" lIns="102100" spcFirstLastPara="1" rIns="102100" wrap="square" tIns="425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8B57"/>
              </a:buClr>
              <a:buSzPts val="720"/>
              <a:buFont typeface="Noto Sans"/>
              <a:buNone/>
            </a:pPr>
            <a:r>
              <a:rPr b="1" i="0" lang="en-US" sz="720" u="none" cap="none" strike="noStrike">
                <a:solidFill>
                  <a:srgbClr val="2E8B57"/>
                </a:solidFill>
                <a:latin typeface="Noto Sans"/>
                <a:ea typeface="Noto Sans"/>
                <a:cs typeface="Noto Sans"/>
                <a:sym typeface="Noto Sans"/>
              </a:rPr>
              <a:t>IA</a:t>
            </a:r>
            <a:endParaRPr b="0" i="0" sz="72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9" name="Google Shape;299;p7"/>
          <p:cNvSpPr/>
          <p:nvPr/>
        </p:nvSpPr>
        <p:spPr>
          <a:xfrm>
            <a:off x="2395724" y="2917407"/>
            <a:ext cx="682200" cy="208500"/>
          </a:xfrm>
          <a:prstGeom prst="roundRect">
            <a:avLst>
              <a:gd fmla="val 16667" name="adj"/>
            </a:avLst>
          </a:prstGeom>
          <a:solidFill>
            <a:srgbClr val="E8F5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7"/>
          <p:cNvSpPr/>
          <p:nvPr/>
        </p:nvSpPr>
        <p:spPr>
          <a:xfrm>
            <a:off x="2338650" y="2917400"/>
            <a:ext cx="810600" cy="2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525" lIns="102100" spcFirstLastPara="1" rIns="102100" wrap="square" tIns="425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8B57"/>
              </a:buClr>
              <a:buSzPts val="720"/>
              <a:buFont typeface="Noto Sans"/>
              <a:buNone/>
            </a:pPr>
            <a:r>
              <a:rPr b="1" i="0" lang="en-US" sz="720" u="none" cap="none" strike="noStrike">
                <a:solidFill>
                  <a:srgbClr val="2E8B57"/>
                </a:solidFill>
                <a:latin typeface="Noto Sans"/>
                <a:ea typeface="Noto Sans"/>
                <a:cs typeface="Noto Sans"/>
                <a:sym typeface="Noto Sans"/>
              </a:rPr>
              <a:t>Automação</a:t>
            </a:r>
            <a:endParaRPr b="0" i="0" sz="72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1" name="Google Shape;301;p7"/>
          <p:cNvSpPr/>
          <p:nvPr/>
        </p:nvSpPr>
        <p:spPr>
          <a:xfrm>
            <a:off x="3135185" y="2917407"/>
            <a:ext cx="368100" cy="208500"/>
          </a:xfrm>
          <a:prstGeom prst="roundRect">
            <a:avLst>
              <a:gd fmla="val 16667" name="adj"/>
            </a:avLst>
          </a:prstGeom>
          <a:solidFill>
            <a:srgbClr val="E8F5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" name="Google Shape;302;p7"/>
          <p:cNvSpPr/>
          <p:nvPr/>
        </p:nvSpPr>
        <p:spPr>
          <a:xfrm>
            <a:off x="3077925" y="2917400"/>
            <a:ext cx="488700" cy="2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525" lIns="102100" spcFirstLastPara="1" rIns="102100" wrap="square" tIns="425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8B57"/>
              </a:buClr>
              <a:buSzPts val="720"/>
              <a:buFont typeface="Noto Sans"/>
              <a:buNone/>
            </a:pPr>
            <a:r>
              <a:rPr b="1" i="0" lang="en-US" sz="720" u="none" cap="none" strike="noStrike">
                <a:solidFill>
                  <a:srgbClr val="2E8B57"/>
                </a:solidFill>
                <a:latin typeface="Noto Sans"/>
                <a:ea typeface="Noto Sans"/>
                <a:cs typeface="Noto Sans"/>
                <a:sym typeface="Noto Sans"/>
              </a:rPr>
              <a:t>APIs</a:t>
            </a:r>
            <a:endParaRPr b="0" i="0" sz="72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3" name="Google Shape;303;p7"/>
          <p:cNvSpPr/>
          <p:nvPr/>
        </p:nvSpPr>
        <p:spPr>
          <a:xfrm>
            <a:off x="3558689" y="2917407"/>
            <a:ext cx="682200" cy="208500"/>
          </a:xfrm>
          <a:prstGeom prst="roundRect">
            <a:avLst>
              <a:gd fmla="val 16667" name="adj"/>
            </a:avLst>
          </a:prstGeom>
          <a:solidFill>
            <a:srgbClr val="E8F5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p7"/>
          <p:cNvSpPr/>
          <p:nvPr/>
        </p:nvSpPr>
        <p:spPr>
          <a:xfrm>
            <a:off x="3558696" y="2923250"/>
            <a:ext cx="6822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525" lIns="102100" spcFirstLastPara="1" rIns="102100" wrap="square" tIns="425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8B57"/>
              </a:buClr>
              <a:buSzPts val="720"/>
              <a:buFont typeface="Noto Sans"/>
              <a:buNone/>
            </a:pPr>
            <a:r>
              <a:rPr b="1" i="0" lang="en-US" sz="720" u="none" cap="none" strike="noStrike">
                <a:solidFill>
                  <a:srgbClr val="2E8B57"/>
                </a:solidFill>
                <a:latin typeface="Noto Sans"/>
                <a:ea typeface="Noto Sans"/>
                <a:cs typeface="Noto Sans"/>
                <a:sym typeface="Noto Sans"/>
              </a:rPr>
              <a:t>Frontend</a:t>
            </a:r>
            <a:endParaRPr b="0" i="0" sz="72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5" name="Google Shape;305;p7"/>
          <p:cNvSpPr/>
          <p:nvPr/>
        </p:nvSpPr>
        <p:spPr>
          <a:xfrm>
            <a:off x="588397" y="2917407"/>
            <a:ext cx="708900" cy="208500"/>
          </a:xfrm>
          <a:prstGeom prst="roundRect">
            <a:avLst>
              <a:gd fmla="val 16667" name="adj"/>
            </a:avLst>
          </a:prstGeom>
          <a:solidFill>
            <a:srgbClr val="E8F5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p7"/>
          <p:cNvSpPr/>
          <p:nvPr/>
        </p:nvSpPr>
        <p:spPr>
          <a:xfrm>
            <a:off x="491049" y="2923250"/>
            <a:ext cx="9243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525" lIns="102100" spcFirstLastPara="1" rIns="102100" wrap="square" tIns="425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8B57"/>
              </a:buClr>
              <a:buSzPts val="720"/>
              <a:buFont typeface="Noto Sans"/>
              <a:buNone/>
            </a:pPr>
            <a:r>
              <a:rPr b="1" i="0" lang="en-US" sz="720" u="none" cap="none" strike="noStrike">
                <a:solidFill>
                  <a:srgbClr val="2E8B57"/>
                </a:solidFill>
                <a:latin typeface="Noto Sans"/>
                <a:ea typeface="Noto Sans"/>
                <a:cs typeface="Noto Sans"/>
                <a:sym typeface="Noto Sans"/>
              </a:rPr>
              <a:t>DB Relacional</a:t>
            </a:r>
            <a:endParaRPr b="0" i="0" sz="72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8"/>
          <p:cNvSpPr/>
          <p:nvPr/>
        </p:nvSpPr>
        <p:spPr>
          <a:xfrm>
            <a:off x="2257174" y="458986"/>
            <a:ext cx="1713719" cy="62329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Noto Sans"/>
              <a:buNone/>
            </a:pPr>
            <a:r>
              <a:rPr b="1" i="0" lang="en-US" sz="3600" u="none" cap="none" strike="noStrik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Vamos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3" name="Google Shape;313;p8"/>
          <p:cNvSpPr/>
          <p:nvPr/>
        </p:nvSpPr>
        <p:spPr>
          <a:xfrm>
            <a:off x="4067555" y="442386"/>
            <a:ext cx="30588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500"/>
              </a:buClr>
              <a:buSzPts val="3600"/>
              <a:buFont typeface="Noto Sans"/>
              <a:buNone/>
            </a:pPr>
            <a:r>
              <a:rPr b="1" i="0" lang="en-US" sz="3600" u="none" cap="none" strike="noStrike">
                <a:solidFill>
                  <a:srgbClr val="FFA500"/>
                </a:solidFill>
                <a:latin typeface="Noto Sans"/>
                <a:ea typeface="Noto Sans"/>
                <a:cs typeface="Noto Sans"/>
                <a:sym typeface="Noto Sans"/>
              </a:rPr>
              <a:t>Revolucionar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4" name="Google Shape;314;p8"/>
          <p:cNvSpPr/>
          <p:nvPr/>
        </p:nvSpPr>
        <p:spPr>
          <a:xfrm>
            <a:off x="2778835" y="1144786"/>
            <a:ext cx="3657740" cy="62329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Noto Sans"/>
              <a:buNone/>
            </a:pPr>
            <a:r>
              <a:rPr b="1" i="0" lang="en-US" sz="3600" u="none" cap="none" strike="noStrik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a Gestão Fiscal?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5" name="Google Shape;315;p8"/>
          <p:cNvSpPr/>
          <p:nvPr/>
        </p:nvSpPr>
        <p:spPr>
          <a:xfrm>
            <a:off x="2154371" y="2014538"/>
            <a:ext cx="4906696" cy="25717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50"/>
              <a:buFont typeface="Noto Sans"/>
              <a:buNone/>
            </a:pPr>
            <a:r>
              <a:rPr b="0" i="0" lang="en-US" sz="1350" u="none" cap="none" strike="noStrik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Junte-se a nós nesta jornada de inovação e automação fiscal</a:t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6" name="Google Shape;316;p8">
            <a:hlinkClick r:id="rId4"/>
          </p:cNvPr>
          <p:cNvSpPr/>
          <p:nvPr/>
        </p:nvSpPr>
        <p:spPr>
          <a:xfrm>
            <a:off x="2356405" y="2557463"/>
            <a:ext cx="2044117" cy="534330"/>
          </a:xfrm>
          <a:prstGeom prst="roundRect">
            <a:avLst>
              <a:gd fmla="val 16667" name="adj"/>
            </a:avLst>
          </a:prstGeom>
          <a:solidFill>
            <a:srgbClr val="FFFFFF">
              <a:alpha val="94117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317" name="Google Shape;317;p8">
            <a:hlinkClick r:id="rId5"/>
          </p:cNvPr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642155" y="2756036"/>
            <a:ext cx="137517" cy="137154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8">
            <a:hlinkClick r:id="rId7"/>
          </p:cNvPr>
          <p:cNvSpPr/>
          <p:nvPr/>
        </p:nvSpPr>
        <p:spPr>
          <a:xfrm>
            <a:off x="2886828" y="2721769"/>
            <a:ext cx="1299381" cy="20571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8B57"/>
              </a:buClr>
              <a:buSzPts val="1080"/>
              <a:buFont typeface="Noto Sans"/>
              <a:buNone/>
            </a:pPr>
            <a:r>
              <a:rPr b="1" i="0" lang="en-US" sz="1080" u="sng" cap="none" strike="noStrike">
                <a:solidFill>
                  <a:srgbClr val="38761D"/>
                </a:solidFill>
                <a:latin typeface="Noto Sans"/>
                <a:ea typeface="Noto Sans"/>
                <a:cs typeface="Noto Sans"/>
                <a:sym typeface="Noto Sans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Testar o Protótipo</a:t>
            </a:r>
            <a:endParaRPr b="0" i="0" sz="1080" u="none" cap="none" strike="noStrike">
              <a:solidFill>
                <a:srgbClr val="38761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319" name="Google Shape;319;p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922016" y="2734605"/>
            <a:ext cx="171450" cy="137154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8"/>
          <p:cNvSpPr/>
          <p:nvPr/>
        </p:nvSpPr>
        <p:spPr>
          <a:xfrm>
            <a:off x="5200622" y="2700338"/>
            <a:ext cx="1351229" cy="20571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80"/>
              <a:buFont typeface="Noto Sans"/>
              <a:buNone/>
            </a:pPr>
            <a:r>
              <a:rPr b="1" i="0" lang="en-US" sz="1080" u="none" cap="none" strike="noStrik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Colaborar Conosco</a:t>
            </a:r>
            <a:endParaRPr b="0" i="0" sz="108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1" name="Google Shape;321;p8"/>
          <p:cNvSpPr/>
          <p:nvPr/>
        </p:nvSpPr>
        <p:spPr>
          <a:xfrm>
            <a:off x="2154375" y="3334675"/>
            <a:ext cx="4835100" cy="1703400"/>
          </a:xfrm>
          <a:prstGeom prst="rect">
            <a:avLst/>
          </a:prstGeom>
          <a:solidFill>
            <a:srgbClr val="FFFFFF">
              <a:alpha val="901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8"/>
          <p:cNvSpPr/>
          <p:nvPr/>
        </p:nvSpPr>
        <p:spPr>
          <a:xfrm>
            <a:off x="2368683" y="3548993"/>
            <a:ext cx="4478071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50"/>
              <a:buFont typeface="Noto Sans"/>
              <a:buNone/>
            </a:pPr>
            <a:r>
              <a:rPr b="1" i="0" lang="en-US" sz="1350" u="none" cap="none" strike="noStrik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Entre em Contato</a:t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323" name="Google Shape;323;p8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3120410" y="3957610"/>
            <a:ext cx="214313" cy="171450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8"/>
          <p:cNvSpPr/>
          <p:nvPr/>
        </p:nvSpPr>
        <p:spPr>
          <a:xfrm>
            <a:off x="3452020" y="3949050"/>
            <a:ext cx="2044200" cy="18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89"/>
              <a:buFont typeface="Noto Sans"/>
              <a:buNone/>
            </a:pPr>
            <a:r>
              <a:rPr b="0" i="0" lang="en-US" sz="989" u="none" cap="none" strike="noStrik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andre.nickel@portoseguro.com.br</a:t>
            </a:r>
            <a:endParaRPr b="0" i="0" sz="98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325" name="Google Shape;325;p8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3120410" y="4253378"/>
            <a:ext cx="214313" cy="171450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8"/>
          <p:cNvSpPr/>
          <p:nvPr/>
        </p:nvSpPr>
        <p:spPr>
          <a:xfrm>
            <a:off x="3452020" y="4244800"/>
            <a:ext cx="2536200" cy="18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89"/>
              <a:buFont typeface="Noto Sans"/>
              <a:buNone/>
            </a:pPr>
            <a:r>
              <a:rPr b="0" i="0" lang="en-US" sz="789" u="none" cap="none" strike="noStrik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https://www.linkedin.com/in/andre-nickel/</a:t>
            </a:r>
            <a:endParaRPr b="0" i="0" sz="78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327" name="Google Shape;327;p8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3120410" y="4549146"/>
            <a:ext cx="214313" cy="171450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8"/>
          <p:cNvSpPr/>
          <p:nvPr/>
        </p:nvSpPr>
        <p:spPr>
          <a:xfrm>
            <a:off x="3452020" y="4557750"/>
            <a:ext cx="2667000" cy="13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89"/>
              <a:buFont typeface="Noto Sans"/>
              <a:buNone/>
            </a:pPr>
            <a:r>
              <a:rPr b="0" i="0" lang="en-US" sz="689" u="none" cap="none" strike="noStrik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https://github.com/andrenickel/I2A2-AIOPs-Agentes-de-TI</a:t>
            </a:r>
            <a:endParaRPr b="0" i="0" sz="68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2025-06-06T00:44:27Z</dcterms:created>
  <dc:creator>PptxGenJS</dc:creator>
</cp:coreProperties>
</file>